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2" r:id="rId2"/>
    <p:sldId id="280" r:id="rId3"/>
    <p:sldId id="275" r:id="rId4"/>
    <p:sldId id="274" r:id="rId5"/>
    <p:sldId id="290" r:id="rId6"/>
    <p:sldId id="291" r:id="rId7"/>
    <p:sldId id="289" r:id="rId8"/>
    <p:sldId id="296" r:id="rId9"/>
    <p:sldId id="295" r:id="rId10"/>
    <p:sldId id="292" r:id="rId11"/>
    <p:sldId id="299" r:id="rId12"/>
    <p:sldId id="294" r:id="rId13"/>
    <p:sldId id="297" r:id="rId14"/>
    <p:sldId id="300" r:id="rId15"/>
    <p:sldId id="298" r:id="rId16"/>
    <p:sldId id="267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44">
          <p15:clr>
            <a:srgbClr val="A4A3A4"/>
          </p15:clr>
        </p15:guide>
        <p15:guide id="2" pos="2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6" autoAdjust="0"/>
    <p:restoredTop sz="88301" autoAdjust="0"/>
  </p:normalViewPr>
  <p:slideViewPr>
    <p:cSldViewPr snapToGrid="0" snapToObjects="1">
      <p:cViewPr varScale="1">
        <p:scale>
          <a:sx n="89" d="100"/>
          <a:sy n="89" d="100"/>
        </p:scale>
        <p:origin x="-984" y="-104"/>
      </p:cViewPr>
      <p:guideLst>
        <p:guide orient="horz" pos="844"/>
        <p:guide pos="2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-347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DCE70-8F93-6C40-965A-60A1B73DCDDC}" type="doc">
      <dgm:prSet loTypeId="urn:microsoft.com/office/officeart/2005/8/layout/chevron1" loCatId="" qsTypeId="urn:microsoft.com/office/officeart/2005/8/quickstyle/simple2" qsCatId="simple" csTypeId="urn:microsoft.com/office/officeart/2005/8/colors/accent1_2" csCatId="accent1" phldr="1"/>
      <dgm:spPr/>
    </dgm:pt>
    <dgm:pt modelId="{A689ACCB-21B6-6448-9AAF-99773D093B5A}">
      <dgm:prSet phldrT="[Texto]" custT="1"/>
      <dgm:spPr/>
      <dgm:t>
        <a:bodyPr/>
        <a:lstStyle/>
        <a:p>
          <a:r>
            <a:rPr lang="ca-ES" sz="1400" dirty="0" smtClean="0"/>
            <a:t> </a:t>
          </a:r>
          <a:endParaRPr lang="ca-ES" sz="1400" dirty="0"/>
        </a:p>
      </dgm:t>
    </dgm:pt>
    <dgm:pt modelId="{06184803-224A-184E-A126-52E7554F35A4}" type="parTrans" cxnId="{39B58C1C-CD8B-EA4F-B3DD-B82FD65AA5CA}">
      <dgm:prSet/>
      <dgm:spPr/>
      <dgm:t>
        <a:bodyPr/>
        <a:lstStyle/>
        <a:p>
          <a:endParaRPr lang="ca-ES" sz="1400"/>
        </a:p>
      </dgm:t>
    </dgm:pt>
    <dgm:pt modelId="{4DEFB4DC-94B8-F34D-A1FB-D33C646183D3}" type="sibTrans" cxnId="{39B58C1C-CD8B-EA4F-B3DD-B82FD65AA5CA}">
      <dgm:prSet/>
      <dgm:spPr/>
      <dgm:t>
        <a:bodyPr/>
        <a:lstStyle/>
        <a:p>
          <a:endParaRPr lang="ca-ES" sz="1400"/>
        </a:p>
      </dgm:t>
    </dgm:pt>
    <dgm:pt modelId="{633B8BAF-B405-BB44-83BE-3D7AA897565E}">
      <dgm:prSet phldrT="[Texto]" custT="1"/>
      <dgm:spPr/>
      <dgm:t>
        <a:bodyPr/>
        <a:lstStyle/>
        <a:p>
          <a:r>
            <a:rPr lang="ca-ES" sz="1400" dirty="0" smtClean="0"/>
            <a:t> </a:t>
          </a:r>
          <a:endParaRPr lang="ca-ES" sz="1400" dirty="0"/>
        </a:p>
      </dgm:t>
    </dgm:pt>
    <dgm:pt modelId="{9D67A7EC-F5DD-4448-80B9-D5A39B244161}" type="parTrans" cxnId="{CDF8503B-CCFB-9F4A-91FF-77C7C013ED3D}">
      <dgm:prSet/>
      <dgm:spPr/>
      <dgm:t>
        <a:bodyPr/>
        <a:lstStyle/>
        <a:p>
          <a:endParaRPr lang="ca-ES" sz="1400"/>
        </a:p>
      </dgm:t>
    </dgm:pt>
    <dgm:pt modelId="{D0B239FB-1258-6E43-844B-3EDBA5B3B021}" type="sibTrans" cxnId="{CDF8503B-CCFB-9F4A-91FF-77C7C013ED3D}">
      <dgm:prSet/>
      <dgm:spPr/>
      <dgm:t>
        <a:bodyPr/>
        <a:lstStyle/>
        <a:p>
          <a:endParaRPr lang="ca-ES" sz="1400"/>
        </a:p>
      </dgm:t>
    </dgm:pt>
    <dgm:pt modelId="{AE135697-E74C-0147-8FCE-6D84DDC0F2FB}">
      <dgm:prSet phldrT="[Texto]" custT="1"/>
      <dgm:spPr/>
      <dgm:t>
        <a:bodyPr/>
        <a:lstStyle/>
        <a:p>
          <a:r>
            <a:rPr lang="ca-ES" sz="1400" dirty="0" smtClean="0"/>
            <a:t> </a:t>
          </a:r>
          <a:endParaRPr lang="ca-ES" sz="1400" dirty="0"/>
        </a:p>
      </dgm:t>
    </dgm:pt>
    <dgm:pt modelId="{5898E9B3-FB66-744B-A4FD-F07603A03190}" type="parTrans" cxnId="{D74418C3-FD43-4642-A6F9-BCA644BB9C40}">
      <dgm:prSet/>
      <dgm:spPr/>
      <dgm:t>
        <a:bodyPr/>
        <a:lstStyle/>
        <a:p>
          <a:endParaRPr lang="ca-ES" sz="1400"/>
        </a:p>
      </dgm:t>
    </dgm:pt>
    <dgm:pt modelId="{CE8D62AA-E9D7-884D-B315-74E19EBEB9C8}" type="sibTrans" cxnId="{D74418C3-FD43-4642-A6F9-BCA644BB9C40}">
      <dgm:prSet/>
      <dgm:spPr/>
      <dgm:t>
        <a:bodyPr/>
        <a:lstStyle/>
        <a:p>
          <a:endParaRPr lang="ca-ES" sz="1400"/>
        </a:p>
      </dgm:t>
    </dgm:pt>
    <dgm:pt modelId="{A67B4256-1C1D-2249-86AF-7FDAB5DD7B03}">
      <dgm:prSet phldrT="[Texto]" custT="1"/>
      <dgm:spPr/>
      <dgm:t>
        <a:bodyPr/>
        <a:lstStyle/>
        <a:p>
          <a:r>
            <a:rPr lang="ca-ES" sz="1400" baseline="0" dirty="0" smtClean="0"/>
            <a:t> </a:t>
          </a:r>
          <a:endParaRPr lang="ca-ES" sz="1400" dirty="0"/>
        </a:p>
      </dgm:t>
    </dgm:pt>
    <dgm:pt modelId="{E6913397-7179-A645-9B90-FB810FC137CC}" type="parTrans" cxnId="{EE6AAF72-52B8-6549-AC96-60C683E59702}">
      <dgm:prSet/>
      <dgm:spPr/>
      <dgm:t>
        <a:bodyPr/>
        <a:lstStyle/>
        <a:p>
          <a:endParaRPr lang="ca-ES" sz="1400"/>
        </a:p>
      </dgm:t>
    </dgm:pt>
    <dgm:pt modelId="{19DDBB8C-DC69-0D4C-90C1-363EC647E7FC}" type="sibTrans" cxnId="{EE6AAF72-52B8-6549-AC96-60C683E59702}">
      <dgm:prSet/>
      <dgm:spPr/>
      <dgm:t>
        <a:bodyPr/>
        <a:lstStyle/>
        <a:p>
          <a:endParaRPr lang="ca-ES" sz="1400"/>
        </a:p>
      </dgm:t>
    </dgm:pt>
    <dgm:pt modelId="{1ABB9881-C96E-0140-B70F-C8C519A9167F}">
      <dgm:prSet phldrT="[Texto]" custT="1"/>
      <dgm:spPr/>
      <dgm:t>
        <a:bodyPr/>
        <a:lstStyle/>
        <a:p>
          <a:r>
            <a:rPr lang="ca-ES" sz="1400" dirty="0" smtClean="0"/>
            <a:t> </a:t>
          </a:r>
          <a:endParaRPr lang="ca-ES" sz="1400" dirty="0"/>
        </a:p>
      </dgm:t>
    </dgm:pt>
    <dgm:pt modelId="{9CF600C8-F643-3E4C-B30C-0B5A7F7BEFB6}" type="parTrans" cxnId="{26F777BE-0D7D-4841-9039-66ED23A51F0C}">
      <dgm:prSet/>
      <dgm:spPr/>
      <dgm:t>
        <a:bodyPr/>
        <a:lstStyle/>
        <a:p>
          <a:endParaRPr lang="ca-ES" sz="1400"/>
        </a:p>
      </dgm:t>
    </dgm:pt>
    <dgm:pt modelId="{3BBBC7D6-89FF-5949-AB09-CB83E6B258CD}" type="sibTrans" cxnId="{26F777BE-0D7D-4841-9039-66ED23A51F0C}">
      <dgm:prSet/>
      <dgm:spPr/>
      <dgm:t>
        <a:bodyPr/>
        <a:lstStyle/>
        <a:p>
          <a:endParaRPr lang="ca-ES" sz="1400"/>
        </a:p>
      </dgm:t>
    </dgm:pt>
    <dgm:pt modelId="{40DB8033-E079-BB40-94F7-2E0E00373834}" type="pres">
      <dgm:prSet presAssocID="{00ADCE70-8F93-6C40-965A-60A1B73DCDDC}" presName="Name0" presStyleCnt="0">
        <dgm:presLayoutVars>
          <dgm:dir/>
          <dgm:animLvl val="lvl"/>
          <dgm:resizeHandles val="exact"/>
        </dgm:presLayoutVars>
      </dgm:prSet>
      <dgm:spPr/>
    </dgm:pt>
    <dgm:pt modelId="{E6F0D79A-C69B-0747-B85E-296C79065A4D}" type="pres">
      <dgm:prSet presAssocID="{A689ACCB-21B6-6448-9AAF-99773D093B5A}" presName="parTxOnly" presStyleLbl="node1" presStyleIdx="0" presStyleCnt="5" custScaleY="289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81FEF70-B237-D942-9F39-F69E17548D58}" type="pres">
      <dgm:prSet presAssocID="{4DEFB4DC-94B8-F34D-A1FB-D33C646183D3}" presName="parTxOnlySpace" presStyleCnt="0"/>
      <dgm:spPr/>
    </dgm:pt>
    <dgm:pt modelId="{BB8E5C39-7CFD-A64C-ABFD-9CAA09BEC496}" type="pres">
      <dgm:prSet presAssocID="{633B8BAF-B405-BB44-83BE-3D7AA897565E}" presName="parTxOnly" presStyleLbl="node1" presStyleIdx="1" presStyleCnt="5" custScaleY="289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1048607-7261-8B43-972D-F03E79A3FB42}" type="pres">
      <dgm:prSet presAssocID="{D0B239FB-1258-6E43-844B-3EDBA5B3B021}" presName="parTxOnlySpace" presStyleCnt="0"/>
      <dgm:spPr/>
    </dgm:pt>
    <dgm:pt modelId="{D065FBDB-0EBD-1246-B47A-7F8A6D2DF835}" type="pres">
      <dgm:prSet presAssocID="{AE135697-E74C-0147-8FCE-6D84DDC0F2FB}" presName="parTxOnly" presStyleLbl="node1" presStyleIdx="2" presStyleCnt="5" custScaleY="289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B787B3C6-8D4F-D743-BDE3-F60A76DC76CF}" type="pres">
      <dgm:prSet presAssocID="{CE8D62AA-E9D7-884D-B315-74E19EBEB9C8}" presName="parTxOnlySpace" presStyleCnt="0"/>
      <dgm:spPr/>
    </dgm:pt>
    <dgm:pt modelId="{5211656B-779B-F341-92AF-7558D06FABC1}" type="pres">
      <dgm:prSet presAssocID="{A67B4256-1C1D-2249-86AF-7FDAB5DD7B03}" presName="parTxOnly" presStyleLbl="node1" presStyleIdx="3" presStyleCnt="5" custScaleY="289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03B3902-8672-4B40-932D-B54D52E3A2E9}" type="pres">
      <dgm:prSet presAssocID="{19DDBB8C-DC69-0D4C-90C1-363EC647E7FC}" presName="parTxOnlySpace" presStyleCnt="0"/>
      <dgm:spPr/>
    </dgm:pt>
    <dgm:pt modelId="{F7ED633D-760A-E24B-906A-AE1CBB3D186D}" type="pres">
      <dgm:prSet presAssocID="{1ABB9881-C96E-0140-B70F-C8C519A9167F}" presName="parTxOnly" presStyleLbl="node1" presStyleIdx="4" presStyleCnt="5" custScaleY="289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E3803FE4-608A-A44C-9FFE-FD4BCEF3E95C}" type="presOf" srcId="{00ADCE70-8F93-6C40-965A-60A1B73DCDDC}" destId="{40DB8033-E079-BB40-94F7-2E0E00373834}" srcOrd="0" destOrd="0" presId="urn:microsoft.com/office/officeart/2005/8/layout/chevron1"/>
    <dgm:cxn modelId="{EE6AAF72-52B8-6549-AC96-60C683E59702}" srcId="{00ADCE70-8F93-6C40-965A-60A1B73DCDDC}" destId="{A67B4256-1C1D-2249-86AF-7FDAB5DD7B03}" srcOrd="3" destOrd="0" parTransId="{E6913397-7179-A645-9B90-FB810FC137CC}" sibTransId="{19DDBB8C-DC69-0D4C-90C1-363EC647E7FC}"/>
    <dgm:cxn modelId="{75985EB8-B35F-DE4D-8020-2404530730CB}" type="presOf" srcId="{A689ACCB-21B6-6448-9AAF-99773D093B5A}" destId="{E6F0D79A-C69B-0747-B85E-296C79065A4D}" srcOrd="0" destOrd="0" presId="urn:microsoft.com/office/officeart/2005/8/layout/chevron1"/>
    <dgm:cxn modelId="{1B86E1BA-0FBA-6C4E-8379-B531EAFAE53D}" type="presOf" srcId="{633B8BAF-B405-BB44-83BE-3D7AA897565E}" destId="{BB8E5C39-7CFD-A64C-ABFD-9CAA09BEC496}" srcOrd="0" destOrd="0" presId="urn:microsoft.com/office/officeart/2005/8/layout/chevron1"/>
    <dgm:cxn modelId="{1856D9A8-E900-A740-82A5-1DD0EF9A0921}" type="presOf" srcId="{A67B4256-1C1D-2249-86AF-7FDAB5DD7B03}" destId="{5211656B-779B-F341-92AF-7558D06FABC1}" srcOrd="0" destOrd="0" presId="urn:microsoft.com/office/officeart/2005/8/layout/chevron1"/>
    <dgm:cxn modelId="{39B58C1C-CD8B-EA4F-B3DD-B82FD65AA5CA}" srcId="{00ADCE70-8F93-6C40-965A-60A1B73DCDDC}" destId="{A689ACCB-21B6-6448-9AAF-99773D093B5A}" srcOrd="0" destOrd="0" parTransId="{06184803-224A-184E-A126-52E7554F35A4}" sibTransId="{4DEFB4DC-94B8-F34D-A1FB-D33C646183D3}"/>
    <dgm:cxn modelId="{4CD43EFB-6C53-5A41-83A0-24EFB89252F0}" type="presOf" srcId="{AE135697-E74C-0147-8FCE-6D84DDC0F2FB}" destId="{D065FBDB-0EBD-1246-B47A-7F8A6D2DF835}" srcOrd="0" destOrd="0" presId="urn:microsoft.com/office/officeart/2005/8/layout/chevron1"/>
    <dgm:cxn modelId="{CDF8503B-CCFB-9F4A-91FF-77C7C013ED3D}" srcId="{00ADCE70-8F93-6C40-965A-60A1B73DCDDC}" destId="{633B8BAF-B405-BB44-83BE-3D7AA897565E}" srcOrd="1" destOrd="0" parTransId="{9D67A7EC-F5DD-4448-80B9-D5A39B244161}" sibTransId="{D0B239FB-1258-6E43-844B-3EDBA5B3B021}"/>
    <dgm:cxn modelId="{9ADA7312-46B4-A246-AFC9-DA1F8891E455}" type="presOf" srcId="{1ABB9881-C96E-0140-B70F-C8C519A9167F}" destId="{F7ED633D-760A-E24B-906A-AE1CBB3D186D}" srcOrd="0" destOrd="0" presId="urn:microsoft.com/office/officeart/2005/8/layout/chevron1"/>
    <dgm:cxn modelId="{D74418C3-FD43-4642-A6F9-BCA644BB9C40}" srcId="{00ADCE70-8F93-6C40-965A-60A1B73DCDDC}" destId="{AE135697-E74C-0147-8FCE-6D84DDC0F2FB}" srcOrd="2" destOrd="0" parTransId="{5898E9B3-FB66-744B-A4FD-F07603A03190}" sibTransId="{CE8D62AA-E9D7-884D-B315-74E19EBEB9C8}"/>
    <dgm:cxn modelId="{26F777BE-0D7D-4841-9039-66ED23A51F0C}" srcId="{00ADCE70-8F93-6C40-965A-60A1B73DCDDC}" destId="{1ABB9881-C96E-0140-B70F-C8C519A9167F}" srcOrd="4" destOrd="0" parTransId="{9CF600C8-F643-3E4C-B30C-0B5A7F7BEFB6}" sibTransId="{3BBBC7D6-89FF-5949-AB09-CB83E6B258CD}"/>
    <dgm:cxn modelId="{FD0211ED-AB5A-684A-B00A-B55B10472533}" type="presParOf" srcId="{40DB8033-E079-BB40-94F7-2E0E00373834}" destId="{E6F0D79A-C69B-0747-B85E-296C79065A4D}" srcOrd="0" destOrd="0" presId="urn:microsoft.com/office/officeart/2005/8/layout/chevron1"/>
    <dgm:cxn modelId="{D436E873-5C3E-2C40-9DB8-0A17F7674FEC}" type="presParOf" srcId="{40DB8033-E079-BB40-94F7-2E0E00373834}" destId="{B81FEF70-B237-D942-9F39-F69E17548D58}" srcOrd="1" destOrd="0" presId="urn:microsoft.com/office/officeart/2005/8/layout/chevron1"/>
    <dgm:cxn modelId="{8013D4DB-3E4C-CF43-B9AE-D12EA4D0B494}" type="presParOf" srcId="{40DB8033-E079-BB40-94F7-2E0E00373834}" destId="{BB8E5C39-7CFD-A64C-ABFD-9CAA09BEC496}" srcOrd="2" destOrd="0" presId="urn:microsoft.com/office/officeart/2005/8/layout/chevron1"/>
    <dgm:cxn modelId="{B9A953FC-9F00-764F-A527-FF550335A3E8}" type="presParOf" srcId="{40DB8033-E079-BB40-94F7-2E0E00373834}" destId="{91048607-7261-8B43-972D-F03E79A3FB42}" srcOrd="3" destOrd="0" presId="urn:microsoft.com/office/officeart/2005/8/layout/chevron1"/>
    <dgm:cxn modelId="{D1FA267C-B86A-EC4A-A65B-BFDFEB958467}" type="presParOf" srcId="{40DB8033-E079-BB40-94F7-2E0E00373834}" destId="{D065FBDB-0EBD-1246-B47A-7F8A6D2DF835}" srcOrd="4" destOrd="0" presId="urn:microsoft.com/office/officeart/2005/8/layout/chevron1"/>
    <dgm:cxn modelId="{5AB924A3-36B2-164D-98B3-EC8735E93680}" type="presParOf" srcId="{40DB8033-E079-BB40-94F7-2E0E00373834}" destId="{B787B3C6-8D4F-D743-BDE3-F60A76DC76CF}" srcOrd="5" destOrd="0" presId="urn:microsoft.com/office/officeart/2005/8/layout/chevron1"/>
    <dgm:cxn modelId="{4A38FB8F-6F75-A244-84D5-308491393BCD}" type="presParOf" srcId="{40DB8033-E079-BB40-94F7-2E0E00373834}" destId="{5211656B-779B-F341-92AF-7558D06FABC1}" srcOrd="6" destOrd="0" presId="urn:microsoft.com/office/officeart/2005/8/layout/chevron1"/>
    <dgm:cxn modelId="{3B7954AC-A823-3942-9760-80ED19A7D26C}" type="presParOf" srcId="{40DB8033-E079-BB40-94F7-2E0E00373834}" destId="{C03B3902-8672-4B40-932D-B54D52E3A2E9}" srcOrd="7" destOrd="0" presId="urn:microsoft.com/office/officeart/2005/8/layout/chevron1"/>
    <dgm:cxn modelId="{B7692E34-7C0F-D545-B939-83B7E8080276}" type="presParOf" srcId="{40DB8033-E079-BB40-94F7-2E0E00373834}" destId="{F7ED633D-760A-E24B-906A-AE1CBB3D186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0D79A-C69B-0747-B85E-296C79065A4D}">
      <dsp:nvSpPr>
        <dsp:cNvPr id="0" name=""/>
        <dsp:cNvSpPr/>
      </dsp:nvSpPr>
      <dsp:spPr>
        <a:xfrm>
          <a:off x="2181" y="563508"/>
          <a:ext cx="1941118" cy="2245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 </a:t>
          </a:r>
          <a:endParaRPr lang="ca-ES" sz="1400" kern="1200" dirty="0"/>
        </a:p>
      </dsp:txBody>
      <dsp:txXfrm>
        <a:off x="114448" y="563508"/>
        <a:ext cx="1716585" cy="224533"/>
      </dsp:txXfrm>
    </dsp:sp>
    <dsp:sp modelId="{BB8E5C39-7CFD-A64C-ABFD-9CAA09BEC496}">
      <dsp:nvSpPr>
        <dsp:cNvPr id="0" name=""/>
        <dsp:cNvSpPr/>
      </dsp:nvSpPr>
      <dsp:spPr>
        <a:xfrm>
          <a:off x="1749187" y="563508"/>
          <a:ext cx="1941118" cy="2245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 </a:t>
          </a:r>
          <a:endParaRPr lang="ca-ES" sz="1400" kern="1200" dirty="0"/>
        </a:p>
      </dsp:txBody>
      <dsp:txXfrm>
        <a:off x="1861454" y="563508"/>
        <a:ext cx="1716585" cy="224533"/>
      </dsp:txXfrm>
    </dsp:sp>
    <dsp:sp modelId="{D065FBDB-0EBD-1246-B47A-7F8A6D2DF835}">
      <dsp:nvSpPr>
        <dsp:cNvPr id="0" name=""/>
        <dsp:cNvSpPr/>
      </dsp:nvSpPr>
      <dsp:spPr>
        <a:xfrm>
          <a:off x="3496194" y="563508"/>
          <a:ext cx="1941118" cy="2245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 </a:t>
          </a:r>
          <a:endParaRPr lang="ca-ES" sz="1400" kern="1200" dirty="0"/>
        </a:p>
      </dsp:txBody>
      <dsp:txXfrm>
        <a:off x="3608461" y="563508"/>
        <a:ext cx="1716585" cy="224533"/>
      </dsp:txXfrm>
    </dsp:sp>
    <dsp:sp modelId="{5211656B-779B-F341-92AF-7558D06FABC1}">
      <dsp:nvSpPr>
        <dsp:cNvPr id="0" name=""/>
        <dsp:cNvSpPr/>
      </dsp:nvSpPr>
      <dsp:spPr>
        <a:xfrm>
          <a:off x="5243201" y="563508"/>
          <a:ext cx="1941118" cy="2245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baseline="0" dirty="0" smtClean="0"/>
            <a:t> </a:t>
          </a:r>
          <a:endParaRPr lang="ca-ES" sz="1400" kern="1200" dirty="0"/>
        </a:p>
      </dsp:txBody>
      <dsp:txXfrm>
        <a:off x="5355468" y="563508"/>
        <a:ext cx="1716585" cy="224533"/>
      </dsp:txXfrm>
    </dsp:sp>
    <dsp:sp modelId="{F7ED633D-760A-E24B-906A-AE1CBB3D186D}">
      <dsp:nvSpPr>
        <dsp:cNvPr id="0" name=""/>
        <dsp:cNvSpPr/>
      </dsp:nvSpPr>
      <dsp:spPr>
        <a:xfrm>
          <a:off x="6990208" y="563508"/>
          <a:ext cx="1941118" cy="2245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 </a:t>
          </a:r>
          <a:endParaRPr lang="ca-ES" sz="1400" kern="1200" dirty="0"/>
        </a:p>
      </dsp:txBody>
      <dsp:txXfrm>
        <a:off x="7102475" y="563508"/>
        <a:ext cx="1716585" cy="224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171B2-A8CA-FE49-BF2F-59DAE01A7D93}" type="datetimeFigureOut">
              <a:rPr lang="es-ES" smtClean="0"/>
              <a:t>3/7/19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F7286-F8FB-7A45-8879-5638FA88AD5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80552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FD7D8-437E-6F43-9DC5-F1EAE1379ECE}" type="datetimeFigureOut">
              <a:rPr lang="es-ES" smtClean="0"/>
              <a:t>3/7/19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0883E-3A23-1D41-8EDE-561937AB47E8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8267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EF347E-5A3D-3240-A7A4-558459B3C3FF}" type="datetimeFigureOut">
              <a:rPr lang="es-ES" smtClean="0"/>
              <a:t>3/7/19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59A0-398D-D14C-B4D8-C872B3F47D06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3123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EF347E-5A3D-3240-A7A4-558459B3C3FF}" type="datetimeFigureOut">
              <a:rPr lang="es-ES" smtClean="0"/>
              <a:t>3/7/19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59A0-398D-D14C-B4D8-C872B3F47D06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67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EF347E-5A3D-3240-A7A4-558459B3C3FF}" type="datetimeFigureOut">
              <a:rPr lang="es-ES" smtClean="0"/>
              <a:t>3/7/19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59A0-398D-D14C-B4D8-C872B3F47D06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2374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EF347E-5A3D-3240-A7A4-558459B3C3FF}" type="datetimeFigureOut">
              <a:rPr lang="es-ES" smtClean="0"/>
              <a:t>3/7/19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59A0-398D-D14C-B4D8-C872B3F47D06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8641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EF347E-5A3D-3240-A7A4-558459B3C3FF}" type="datetimeFigureOut">
              <a:rPr lang="es-ES" smtClean="0"/>
              <a:t>3/7/19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59A0-398D-D14C-B4D8-C872B3F47D06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869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EF347E-5A3D-3240-A7A4-558459B3C3FF}" type="datetimeFigureOut">
              <a:rPr lang="es-ES" smtClean="0"/>
              <a:t>3/7/19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59A0-398D-D14C-B4D8-C872B3F47D06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6010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EF347E-5A3D-3240-A7A4-558459B3C3FF}" type="datetimeFigureOut">
              <a:rPr lang="es-ES" smtClean="0"/>
              <a:t>3/7/19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59A0-398D-D14C-B4D8-C872B3F47D06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7651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EF347E-5A3D-3240-A7A4-558459B3C3FF}" type="datetimeFigureOut">
              <a:rPr lang="es-ES" smtClean="0"/>
              <a:t>3/7/19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59A0-398D-D14C-B4D8-C872B3F47D06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2163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EF347E-5A3D-3240-A7A4-558459B3C3FF}" type="datetimeFigureOut">
              <a:rPr lang="es-ES" smtClean="0"/>
              <a:t>3/7/19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59A0-398D-D14C-B4D8-C872B3F47D06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3911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EF347E-5A3D-3240-A7A4-558459B3C3FF}" type="datetimeFigureOut">
              <a:rPr lang="es-ES" smtClean="0"/>
              <a:t>3/7/19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59A0-398D-D14C-B4D8-C872B3F47D06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919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EF347E-5A3D-3240-A7A4-558459B3C3FF}" type="datetimeFigureOut">
              <a:rPr lang="es-ES" smtClean="0"/>
              <a:t>3/7/19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1F59A0-398D-D14C-B4D8-C872B3F47D06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306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"/><Relationship Id="rId14" Type="http://schemas.openxmlformats.org/officeDocument/2006/relationships/image" Target="../media/image2.tiff"/><Relationship Id="rId15" Type="http://schemas.openxmlformats.org/officeDocument/2006/relationships/image" Target="../media/image3.emf"/><Relationship Id="rId16" Type="http://schemas.openxmlformats.org/officeDocument/2006/relationships/image" Target="../media/image4.jpeg"/><Relationship Id="rId1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883570"/>
            <a:ext cx="8229600" cy="71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739523"/>
            <a:ext cx="8229600" cy="4244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ca-ES" dirty="0"/>
          </a:p>
        </p:txBody>
      </p:sp>
      <p:pic>
        <p:nvPicPr>
          <p:cNvPr id="14" name="Imagen 13" descr="cabeceraRSE.tif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73238"/>
          </a:xfrm>
          <a:prstGeom prst="rect">
            <a:avLst/>
          </a:prstGeom>
        </p:spPr>
      </p:pic>
      <p:pic>
        <p:nvPicPr>
          <p:cNvPr id="15" name="Imagen 14" descr="pieRSE.tif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8" y="6694538"/>
            <a:ext cx="9144000" cy="178369"/>
          </a:xfrm>
          <a:prstGeom prst="rect">
            <a:avLst/>
          </a:prstGeom>
        </p:spPr>
      </p:pic>
      <p:pic>
        <p:nvPicPr>
          <p:cNvPr id="4" name="Imagen 3" descr="logoRespon_2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29" y="5683372"/>
            <a:ext cx="3224557" cy="1475163"/>
          </a:xfrm>
          <a:prstGeom prst="rect">
            <a:avLst/>
          </a:prstGeom>
        </p:spPr>
      </p:pic>
      <p:pic>
        <p:nvPicPr>
          <p:cNvPr id="5" name="Imagen 4" descr="logo Consell_General_Cambres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615" y="6162564"/>
            <a:ext cx="1093893" cy="531974"/>
          </a:xfrm>
          <a:prstGeom prst="rect">
            <a:avLst/>
          </a:prstGeom>
        </p:spPr>
      </p:pic>
      <p:pic>
        <p:nvPicPr>
          <p:cNvPr id="7" name="Imagen 6" descr="Dept Empresa i Coneixement_c3.jp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074" y="6160235"/>
            <a:ext cx="1000842" cy="534303"/>
          </a:xfrm>
          <a:prstGeom prst="rect">
            <a:avLst/>
          </a:prstGeom>
        </p:spPr>
      </p:pic>
      <p:sp>
        <p:nvSpPr>
          <p:cNvPr id="9" name="CuadroTexto 8"/>
          <p:cNvSpPr txBox="1"/>
          <p:nvPr userDrawn="1"/>
        </p:nvSpPr>
        <p:spPr>
          <a:xfrm>
            <a:off x="457200" y="5898625"/>
            <a:ext cx="70693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100" dirty="0" smtClean="0">
                <a:solidFill>
                  <a:srgbClr val="7F7F7F"/>
                </a:solidFill>
              </a:rPr>
              <a:t>Organitza:                                                                         Amb el suport de:                                                 Amb la col·laboració de:</a:t>
            </a:r>
            <a:endParaRPr lang="ca-ES" sz="11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1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hyperlink" Target="http://www.lluiscreus.com" TargetMode="External"/><Relationship Id="rId20" Type="http://schemas.openxmlformats.org/officeDocument/2006/relationships/hyperlink" Target="http://ilersis.org" TargetMode="External"/><Relationship Id="rId10" Type="http://schemas.openxmlformats.org/officeDocument/2006/relationships/hyperlink" Target="https://ziggurat.es" TargetMode="External"/><Relationship Id="rId11" Type="http://schemas.openxmlformats.org/officeDocument/2006/relationships/hyperlink" Target="http://datalong16.com" TargetMode="External"/><Relationship Id="rId12" Type="http://schemas.openxmlformats.org/officeDocument/2006/relationships/hyperlink" Target="http://www.recaredo.com" TargetMode="External"/><Relationship Id="rId13" Type="http://schemas.openxmlformats.org/officeDocument/2006/relationships/hyperlink" Target="http://www.ebacentelles.cat/" TargetMode="External"/><Relationship Id="rId14" Type="http://schemas.openxmlformats.org/officeDocument/2006/relationships/hyperlink" Target="http://capsarria.com/" TargetMode="External"/><Relationship Id="rId15" Type="http://schemas.openxmlformats.org/officeDocument/2006/relationships/hyperlink" Target="http://aprimariavsg.com" TargetMode="External"/><Relationship Id="rId16" Type="http://schemas.openxmlformats.org/officeDocument/2006/relationships/hyperlink" Target="http://www.fem.es/" TargetMode="External"/><Relationship Id="rId17" Type="http://schemas.openxmlformats.org/officeDocument/2006/relationships/hyperlink" Target="http://www.marianao.net/ca/" TargetMode="External"/><Relationship Id="rId18" Type="http://schemas.openxmlformats.org/officeDocument/2006/relationships/hyperlink" Target="http://martiderm.com" TargetMode="External"/><Relationship Id="rId19" Type="http://schemas.openxmlformats.org/officeDocument/2006/relationships/hyperlink" Target="http://www.fundacioires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piritontherocks.com" TargetMode="External"/><Relationship Id="rId3" Type="http://schemas.openxmlformats.org/officeDocument/2006/relationships/hyperlink" Target="http://www.crearsa.com" TargetMode="External"/><Relationship Id="rId4" Type="http://schemas.openxmlformats.org/officeDocument/2006/relationships/hyperlink" Target="http://www.codmarsl.com" TargetMode="External"/><Relationship Id="rId5" Type="http://schemas.openxmlformats.org/officeDocument/2006/relationships/hyperlink" Target="http://www.fegp.cat" TargetMode="External"/><Relationship Id="rId6" Type="http://schemas.openxmlformats.org/officeDocument/2006/relationships/hyperlink" Target="http://www.9assessors.com" TargetMode="External"/><Relationship Id="rId7" Type="http://schemas.openxmlformats.org/officeDocument/2006/relationships/hyperlink" Target="http://www.giliindustrial.com" TargetMode="External"/><Relationship Id="rId8" Type="http://schemas.openxmlformats.org/officeDocument/2006/relationships/hyperlink" Target="http://www.edafo.com" TargetMode="Externa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incognos.cat" TargetMode="External"/><Relationship Id="rId12" Type="http://schemas.openxmlformats.org/officeDocument/2006/relationships/hyperlink" Target="http://www.llagurt.cat" TargetMode="External"/><Relationship Id="rId13" Type="http://schemas.openxmlformats.org/officeDocument/2006/relationships/hyperlink" Target="http://www.mielmuria.com" TargetMode="External"/><Relationship Id="rId14" Type="http://schemas.openxmlformats.org/officeDocument/2006/relationships/hyperlink" Target="http://www.pas-org.cat" TargetMode="External"/><Relationship Id="rId15" Type="http://schemas.openxmlformats.org/officeDocument/2006/relationships/hyperlink" Target="http://www.saoprat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0x100gluten.com/ca/0gluten/" TargetMode="External"/><Relationship Id="rId3" Type="http://schemas.openxmlformats.org/officeDocument/2006/relationships/hyperlink" Target="http://www.agrariatorello.cat" TargetMode="External"/><Relationship Id="rId4" Type="http://schemas.openxmlformats.org/officeDocument/2006/relationships/hyperlink" Target="http://www.aspid.cat" TargetMode="External"/><Relationship Id="rId5" Type="http://schemas.openxmlformats.org/officeDocument/2006/relationships/hyperlink" Target="https://www.murallessalut.cat/" TargetMode="External"/><Relationship Id="rId6" Type="http://schemas.openxmlformats.org/officeDocument/2006/relationships/hyperlink" Target="https://caritas.barcelona" TargetMode="External"/><Relationship Id="rId7" Type="http://schemas.openxmlformats.org/officeDocument/2006/relationships/hyperlink" Target="http://mosamos.eu/" TargetMode="External"/><Relationship Id="rId8" Type="http://schemas.openxmlformats.org/officeDocument/2006/relationships/hyperlink" Target="https://www.eapvic.org/ca/" TargetMode="External"/><Relationship Id="rId9" Type="http://schemas.openxmlformats.org/officeDocument/2006/relationships/hyperlink" Target="http://www.epos-ett.com" TargetMode="External"/><Relationship Id="rId10" Type="http://schemas.openxmlformats.org/officeDocument/2006/relationships/hyperlink" Target="http://www.equaliment.or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ov06X5whkI" TargetMode="Externa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aRUhHcN7jY&amp;feature=youtu.be" TargetMode="Externa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XSCP-NaKnY0" TargetMode="Externa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vimeopro.com/crearsa/rsepimecoop/video/258597161" TargetMode="Externa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ZCj6kOF2aCnxfl2ZzRimpe0eyLY-oBeYSA4dBbFLW18/viewform" TargetMode="External"/><Relationship Id="rId4" Type="http://schemas.openxmlformats.org/officeDocument/2006/relationships/hyperlink" Target="http://newsletter.respon.cat/index.php?option=com_acymailing&amp;ctrl=url&amp;subid=25054&amp;urlid=2372&amp;mailid=277" TargetMode="External"/><Relationship Id="rId5" Type="http://schemas.openxmlformats.org/officeDocument/2006/relationships/hyperlink" Target="http://www.respon.cat" TargetMode="External"/><Relationship Id="rId6" Type="http://schemas.openxmlformats.org/officeDocument/2006/relationships/hyperlink" Target="https://docs.google.com/forms/d/1GLvnLEy3PIcOlU7Q9NuGLEqH32PCfQgh0N-JajyDnzc/viewform?usp=send_formcoor" TargetMode="External"/><Relationship Id="rId7" Type="http://schemas.openxmlformats.org/officeDocument/2006/relationships/hyperlink" Target="https://docs.google.com/forms/d/e/1FAIpQLSf-AELsUk9A5avVuRicti8hNzhkMSEZh1EbRmA1MJ94RxoNsg/viewform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spon.cat/rsepim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spon.cat/vint-empreses-participaran-a-ledicio-2016-del-programa-rse-pim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spon.cat/focus/" TargetMode="Externa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vivelloc.cat/" TargetMode="External"/><Relationship Id="rId12" Type="http://schemas.openxmlformats.org/officeDocument/2006/relationships/hyperlink" Target="http://www.iftem.com/" TargetMode="External"/><Relationship Id="rId13" Type="http://schemas.openxmlformats.org/officeDocument/2006/relationships/hyperlink" Target="http://www.kiddysbox.com/" TargetMode="External"/><Relationship Id="rId14" Type="http://schemas.openxmlformats.org/officeDocument/2006/relationships/hyperlink" Target="http://www.mismaeficacia.cat/" TargetMode="External"/><Relationship Id="rId15" Type="http://schemas.openxmlformats.org/officeDocument/2006/relationships/hyperlink" Target="http://www.papelmatic.com/empresa.php" TargetMode="External"/><Relationship Id="rId16" Type="http://schemas.openxmlformats.org/officeDocument/2006/relationships/hyperlink" Target="http://www.pinter.es/" TargetMode="External"/><Relationship Id="rId17" Type="http://schemas.openxmlformats.org/officeDocument/2006/relationships/hyperlink" Target="http://www.taranna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casociados.com/" TargetMode="External"/><Relationship Id="rId3" Type="http://schemas.openxmlformats.org/officeDocument/2006/relationships/hyperlink" Target="http://www.absaco.org/" TargetMode="External"/><Relationship Id="rId4" Type="http://schemas.openxmlformats.org/officeDocument/2006/relationships/hyperlink" Target="http://www.coamb.cat/" TargetMode="External"/><Relationship Id="rId5" Type="http://schemas.openxmlformats.org/officeDocument/2006/relationships/hyperlink" Target="http://www.containersbergueda.com/" TargetMode="External"/><Relationship Id="rId6" Type="http://schemas.openxmlformats.org/officeDocument/2006/relationships/hyperlink" Target="http://www.criteria.es/" TargetMode="External"/><Relationship Id="rId7" Type="http://schemas.openxmlformats.org/officeDocument/2006/relationships/hyperlink" Target="http://www.economiasensible.cat/" TargetMode="External"/><Relationship Id="rId8" Type="http://schemas.openxmlformats.org/officeDocument/2006/relationships/hyperlink" Target="http://www.edat3.com/" TargetMode="External"/><Relationship Id="rId9" Type="http://schemas.openxmlformats.org/officeDocument/2006/relationships/hyperlink" Target="http://www.educaweb.com/" TargetMode="External"/><Relationship Id="rId10" Type="http://schemas.openxmlformats.org/officeDocument/2006/relationships/hyperlink" Target="http://www.finquesrius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obertaRSE.t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49835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732603" y="4472134"/>
            <a:ext cx="1736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solidFill>
                  <a:srgbClr val="E27514"/>
                </a:solidFill>
              </a:rPr>
              <a:t>Edició 2019</a:t>
            </a:r>
            <a:endParaRPr lang="ca-ES" sz="2400" b="1" dirty="0">
              <a:solidFill>
                <a:srgbClr val="E275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6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12060" y="153709"/>
            <a:ext cx="8229600" cy="71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3000" dirty="0" smtClean="0">
                <a:solidFill>
                  <a:schemeClr val="bg1"/>
                </a:solidFill>
              </a:rPr>
              <a:t>Empreses participants </a:t>
            </a:r>
            <a:r>
              <a:rPr lang="ca-ES" sz="3000" dirty="0" err="1" smtClean="0">
                <a:solidFill>
                  <a:schemeClr val="bg1"/>
                </a:solidFill>
              </a:rPr>
              <a:t>RSE.Pime</a:t>
            </a:r>
            <a:r>
              <a:rPr lang="ca-ES" sz="3000" dirty="0" smtClean="0">
                <a:solidFill>
                  <a:schemeClr val="bg1"/>
                </a:solidFill>
              </a:rPr>
              <a:t> 2017</a:t>
            </a:r>
            <a:endParaRPr lang="ca-ES" sz="30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2059" y="1155735"/>
            <a:ext cx="4289837" cy="569386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ca-ES" sz="1600" dirty="0" smtClean="0"/>
              <a:t>A l’edició 2017 hi han pres part </a:t>
            </a:r>
            <a:r>
              <a:rPr lang="ca-ES" sz="1600" b="1" dirty="0"/>
              <a:t>5</a:t>
            </a:r>
            <a:r>
              <a:rPr lang="ca-ES" sz="1600" b="1" dirty="0" smtClean="0"/>
              <a:t> </a:t>
            </a:r>
            <a:r>
              <a:rPr lang="ca-ES" sz="1600" b="1" dirty="0"/>
              <a:t>microempreses</a:t>
            </a:r>
            <a:r>
              <a:rPr lang="ca-ES" sz="1600" dirty="0"/>
              <a:t>, </a:t>
            </a:r>
            <a:r>
              <a:rPr lang="ca-ES" sz="1600" b="1" dirty="0"/>
              <a:t>8</a:t>
            </a:r>
            <a:r>
              <a:rPr lang="ca-ES" sz="1600" b="1" dirty="0" smtClean="0"/>
              <a:t> </a:t>
            </a:r>
            <a:r>
              <a:rPr lang="ca-ES" sz="1600" b="1" dirty="0"/>
              <a:t>empreses petites i 6</a:t>
            </a:r>
            <a:r>
              <a:rPr lang="ca-ES" sz="1600" b="1" dirty="0" smtClean="0"/>
              <a:t> empreses mitjanes</a:t>
            </a:r>
            <a:r>
              <a:rPr lang="ca-ES" sz="1600" dirty="0" smtClean="0"/>
              <a:t>:</a:t>
            </a:r>
          </a:p>
          <a:p>
            <a:r>
              <a:rPr lang="ca-ES" sz="1200" dirty="0" smtClean="0">
                <a:hlinkClick r:id="rId2"/>
              </a:rPr>
              <a:t>Licores </a:t>
            </a:r>
            <a:r>
              <a:rPr lang="ca-ES" sz="1200" dirty="0">
                <a:hlinkClick r:id="rId2"/>
              </a:rPr>
              <a:t>On the Rocks, </a:t>
            </a:r>
            <a:r>
              <a:rPr lang="ca-ES" sz="1200" dirty="0" smtClean="0">
                <a:hlinkClick r:id="rId2"/>
              </a:rPr>
              <a:t>SL </a:t>
            </a:r>
            <a:r>
              <a:rPr lang="ca-ES" sz="1200" dirty="0" smtClean="0"/>
              <a:t>, amb una plantilla de 3 persones, dedicada al sector agroalimentari – licors i amb seu a Vimbodí i Poblet.</a:t>
            </a:r>
            <a:endParaRPr lang="es-ES" sz="1200" dirty="0"/>
          </a:p>
          <a:p>
            <a:r>
              <a:rPr lang="ca-ES" sz="1200" dirty="0">
                <a:hlinkClick r:id="rId3"/>
              </a:rPr>
              <a:t>creaRSA - Creación de Responsabilidad Social </a:t>
            </a:r>
            <a:r>
              <a:rPr lang="ca-ES" sz="1200" dirty="0" smtClean="0">
                <a:hlinkClick r:id="rId3"/>
              </a:rPr>
              <a:t>Audiovisual</a:t>
            </a:r>
            <a:r>
              <a:rPr lang="ca-ES" sz="1200" dirty="0" smtClean="0"/>
              <a:t>, amb una plantilla de 4 persones, dedicada als serveis audiovisuals i amb seu a Barcelona.</a:t>
            </a:r>
            <a:r>
              <a:rPr lang="ca-ES" sz="1200" dirty="0"/>
              <a:t> </a:t>
            </a:r>
            <a:endParaRPr lang="es-ES" sz="1200" dirty="0"/>
          </a:p>
          <a:p>
            <a:r>
              <a:rPr lang="ca-ES" sz="1200" dirty="0">
                <a:hlinkClick r:id="rId4"/>
              </a:rPr>
              <a:t>Codina y Martínez, S.L </a:t>
            </a:r>
            <a:r>
              <a:rPr lang="ca-ES" sz="1200" dirty="0" smtClean="0"/>
              <a:t>, amb una plantilla de 6 persones</a:t>
            </a:r>
            <a:r>
              <a:rPr lang="ca-ES" sz="1200" dirty="0"/>
              <a:t>, </a:t>
            </a:r>
            <a:r>
              <a:rPr lang="ca-ES" sz="1200" dirty="0" smtClean="0"/>
              <a:t>dedicada als  tancaments </a:t>
            </a:r>
            <a:r>
              <a:rPr lang="ca-ES" sz="1200" dirty="0"/>
              <a:t>metàl·lics i de </a:t>
            </a:r>
            <a:r>
              <a:rPr lang="ca-ES" sz="1200" dirty="0" smtClean="0"/>
              <a:t>vidre i amb seu a </a:t>
            </a:r>
            <a:r>
              <a:rPr lang="ca-ES" sz="1200" dirty="0"/>
              <a:t>Vilanova i la </a:t>
            </a:r>
            <a:r>
              <a:rPr lang="ca-ES" sz="1200" dirty="0" smtClean="0"/>
              <a:t>Geltrú. </a:t>
            </a:r>
            <a:r>
              <a:rPr lang="ca-ES" sz="1200" dirty="0"/>
              <a:t> </a:t>
            </a:r>
            <a:endParaRPr lang="es-ES" sz="1200" dirty="0"/>
          </a:p>
          <a:p>
            <a:r>
              <a:rPr lang="ca-ES" sz="1200" dirty="0">
                <a:hlinkClick r:id="rId5"/>
              </a:rPr>
              <a:t>Federació Empresarial del Gran </a:t>
            </a:r>
            <a:r>
              <a:rPr lang="ca-ES" sz="1200" dirty="0" smtClean="0">
                <a:hlinkClick r:id="rId5"/>
              </a:rPr>
              <a:t>Penedès</a:t>
            </a:r>
            <a:r>
              <a:rPr lang="ca-ES" sz="1200" dirty="0" smtClean="0"/>
              <a:t>, amb </a:t>
            </a:r>
            <a:r>
              <a:rPr lang="ca-ES" sz="1200" dirty="0"/>
              <a:t>una plantilla de </a:t>
            </a:r>
            <a:r>
              <a:rPr lang="ca-ES" sz="1200" dirty="0" smtClean="0"/>
              <a:t>8 persones, dedicada als serveis empresarials (organització empresarial) i </a:t>
            </a:r>
            <a:r>
              <a:rPr lang="ca-ES" sz="1200" dirty="0"/>
              <a:t>amb seu a Vilanova i la Geltrú.   </a:t>
            </a:r>
            <a:endParaRPr lang="es-ES" sz="1200" dirty="0"/>
          </a:p>
          <a:p>
            <a:r>
              <a:rPr lang="ca-ES" sz="1200" dirty="0">
                <a:hlinkClick r:id="rId6"/>
              </a:rPr>
              <a:t>9 Tràmits Vilanova, SL </a:t>
            </a:r>
            <a:r>
              <a:rPr lang="ca-ES" sz="1200" dirty="0" smtClean="0"/>
              <a:t>, amb una plantilla de 9 persones, dedicada als serveis d’assessoria d’empresa i </a:t>
            </a:r>
            <a:r>
              <a:rPr lang="ca-ES" sz="1200" dirty="0"/>
              <a:t>amb seu a Vilanova i la Geltrú. </a:t>
            </a:r>
            <a:endParaRPr lang="ca-ES" sz="1200" dirty="0" smtClean="0"/>
          </a:p>
          <a:p>
            <a:r>
              <a:rPr lang="ca-ES" sz="1200" dirty="0" smtClean="0">
                <a:hlinkClick r:id="rId7"/>
              </a:rPr>
              <a:t>Gili </a:t>
            </a:r>
            <a:r>
              <a:rPr lang="ca-ES" sz="1200" dirty="0">
                <a:hlinkClick r:id="rId7"/>
              </a:rPr>
              <a:t>Ferreteria Industrial </a:t>
            </a:r>
            <a:r>
              <a:rPr lang="ca-ES" sz="1200" dirty="0" smtClean="0">
                <a:hlinkClick r:id="rId7"/>
              </a:rPr>
              <a:t>SL</a:t>
            </a:r>
            <a:r>
              <a:rPr lang="ca-ES" sz="1200" dirty="0" smtClean="0"/>
              <a:t>, amb una plantilla de 17 persones</a:t>
            </a:r>
            <a:r>
              <a:rPr lang="ca-ES" sz="1200" dirty="0"/>
              <a:t>, dedicada </a:t>
            </a:r>
            <a:r>
              <a:rPr lang="ca-ES" sz="1200" dirty="0" smtClean="0"/>
              <a:t>al subministrament industrial i amb seu a Abrera.</a:t>
            </a:r>
          </a:p>
          <a:p>
            <a:r>
              <a:rPr lang="ca-ES" sz="1200" dirty="0">
                <a:hlinkClick r:id="rId8"/>
              </a:rPr>
              <a:t>Edafo GM S.A</a:t>
            </a:r>
            <a:r>
              <a:rPr lang="ca-ES" sz="1200" dirty="0" smtClean="0">
                <a:hlinkClick r:id="rId8"/>
              </a:rPr>
              <a:t>.</a:t>
            </a:r>
            <a:r>
              <a:rPr lang="ca-ES" sz="1200" dirty="0" smtClean="0"/>
              <a:t>, amb una plantilla de 18 persones</a:t>
            </a:r>
            <a:r>
              <a:rPr lang="ca-ES" sz="1200" dirty="0"/>
              <a:t>, dedicada </a:t>
            </a:r>
            <a:r>
              <a:rPr lang="ca-ES" sz="1200" dirty="0" smtClean="0"/>
              <a:t>a la valorització </a:t>
            </a:r>
            <a:r>
              <a:rPr lang="ca-ES" sz="1200" dirty="0"/>
              <a:t>residus </a:t>
            </a:r>
            <a:r>
              <a:rPr lang="ca-ES" sz="1200" dirty="0" smtClean="0"/>
              <a:t>orgànics i </a:t>
            </a:r>
            <a:r>
              <a:rPr lang="ca-ES" sz="1200" dirty="0"/>
              <a:t>amb seu a L'Hospitalet del </a:t>
            </a:r>
            <a:r>
              <a:rPr lang="ca-ES" sz="1200" dirty="0" smtClean="0"/>
              <a:t>Llobregat.</a:t>
            </a:r>
          </a:p>
          <a:p>
            <a:r>
              <a:rPr lang="ca-ES" sz="1200" dirty="0">
                <a:hlinkClick r:id="rId9"/>
              </a:rPr>
              <a:t>Lluís Creus, </a:t>
            </a:r>
            <a:r>
              <a:rPr lang="ca-ES" sz="1200" dirty="0" smtClean="0">
                <a:hlinkClick r:id="rId9"/>
              </a:rPr>
              <a:t>SL</a:t>
            </a:r>
            <a:r>
              <a:rPr lang="ca-ES" sz="1200" dirty="0" smtClean="0"/>
              <a:t>, amb una plantilla de </a:t>
            </a:r>
            <a:r>
              <a:rPr lang="ca-ES" sz="1200" dirty="0"/>
              <a:t>20 persones, </a:t>
            </a:r>
            <a:r>
              <a:rPr lang="ca-ES" sz="1200" dirty="0" smtClean="0"/>
              <a:t>dedicada al sector industrial (protecció maquinària, mèdic, enginyeria) i amb seu a Badalona.</a:t>
            </a:r>
            <a:endParaRPr lang="ca-ES" sz="1200" dirty="0"/>
          </a:p>
          <a:p>
            <a:endParaRPr lang="ca-ES" sz="1200" dirty="0"/>
          </a:p>
          <a:p>
            <a:endParaRPr lang="ca-ES" sz="1200" dirty="0" smtClean="0"/>
          </a:p>
          <a:p>
            <a:endParaRPr lang="ca-ES" sz="1600" dirty="0" smtClean="0"/>
          </a:p>
          <a:p>
            <a:endParaRPr lang="ca-ES" sz="1200" dirty="0"/>
          </a:p>
        </p:txBody>
      </p:sp>
      <p:sp>
        <p:nvSpPr>
          <p:cNvPr id="8" name="Rectángulo 7"/>
          <p:cNvSpPr/>
          <p:nvPr/>
        </p:nvSpPr>
        <p:spPr>
          <a:xfrm>
            <a:off x="4829629" y="1174499"/>
            <a:ext cx="4314371" cy="581697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/>
            <a:r>
              <a:rPr lang="ca-ES" sz="1200" u="sng" dirty="0">
                <a:hlinkClick r:id="rId10"/>
              </a:rPr>
              <a:t>Ziggurat Language Services, </a:t>
            </a:r>
            <a:r>
              <a:rPr lang="ca-ES" sz="1200" u="sng" dirty="0" smtClean="0">
                <a:hlinkClick r:id="rId10"/>
              </a:rPr>
              <a:t>SL</a:t>
            </a:r>
            <a:r>
              <a:rPr lang="ca-ES" sz="1200" dirty="0" smtClean="0"/>
              <a:t>, amb una plantilla de 22 persones, dedicada a la formaci</a:t>
            </a:r>
            <a:r>
              <a:rPr lang="ca-ES" sz="1200" dirty="0"/>
              <a:t>ó </a:t>
            </a:r>
            <a:r>
              <a:rPr lang="ca-ES" sz="1200" dirty="0" smtClean="0"/>
              <a:t>d'idiomes i amb seu a Barcelona.</a:t>
            </a:r>
          </a:p>
          <a:p>
            <a:pPr lvl="0"/>
            <a:r>
              <a:rPr lang="ca-ES" sz="1200" dirty="0"/>
              <a:t> </a:t>
            </a:r>
            <a:r>
              <a:rPr lang="ca-ES" sz="1200" dirty="0">
                <a:hlinkClick r:id="rId11"/>
              </a:rPr>
              <a:t>DataLong16 - Soc.Esp.Internet de las Cosas, </a:t>
            </a:r>
            <a:r>
              <a:rPr lang="ca-ES" sz="1200" dirty="0" smtClean="0">
                <a:hlinkClick r:id="rId11"/>
              </a:rPr>
              <a:t>SL</a:t>
            </a:r>
            <a:r>
              <a:rPr lang="ca-ES" sz="1200" dirty="0" smtClean="0"/>
              <a:t>, amb una plantilla de 25 persones, dedicada al sector </a:t>
            </a:r>
            <a:r>
              <a:rPr lang="ca-ES" sz="1200" dirty="0"/>
              <a:t>de les TIC - Logística </a:t>
            </a:r>
            <a:r>
              <a:rPr lang="ca-ES" sz="1200" dirty="0" smtClean="0"/>
              <a:t>– </a:t>
            </a:r>
            <a:r>
              <a:rPr lang="ca-ES" sz="1200" dirty="0" err="1" smtClean="0"/>
              <a:t>Healthcare</a:t>
            </a:r>
            <a:r>
              <a:rPr lang="ca-ES" sz="1200" dirty="0" smtClean="0"/>
              <a:t> i amb seu a </a:t>
            </a:r>
            <a:r>
              <a:rPr lang="ca-ES" sz="1200" dirty="0"/>
              <a:t>Vilanova i la Geltrú. </a:t>
            </a:r>
            <a:endParaRPr lang="ca-ES" sz="1200" dirty="0" smtClean="0"/>
          </a:p>
          <a:p>
            <a:pPr lvl="0"/>
            <a:r>
              <a:rPr lang="ca-ES" sz="1200" dirty="0" smtClean="0">
                <a:hlinkClick r:id="rId12"/>
              </a:rPr>
              <a:t>Recaredo</a:t>
            </a:r>
            <a:r>
              <a:rPr lang="ca-ES" sz="1200" dirty="0" smtClean="0"/>
              <a:t>, amb una plantilla de 30 persones, dedicada </a:t>
            </a:r>
            <a:r>
              <a:rPr lang="ca-ES" sz="1200" dirty="0"/>
              <a:t>al sector </a:t>
            </a:r>
            <a:r>
              <a:rPr lang="ca-ES" sz="1200" dirty="0" smtClean="0"/>
              <a:t>agroalimentari </a:t>
            </a:r>
            <a:r>
              <a:rPr lang="ca-ES" sz="1200" dirty="0"/>
              <a:t>- vi i </a:t>
            </a:r>
            <a:r>
              <a:rPr lang="ca-ES" sz="1200" dirty="0" smtClean="0"/>
              <a:t>cava – i </a:t>
            </a:r>
            <a:r>
              <a:rPr lang="ca-ES" sz="1200" dirty="0"/>
              <a:t>amb seu a Sant Sadurní </a:t>
            </a:r>
            <a:r>
              <a:rPr lang="ca-ES" sz="1200" dirty="0" smtClean="0"/>
              <a:t>d'Anoia.</a:t>
            </a:r>
          </a:p>
          <a:p>
            <a:pPr lvl="0"/>
            <a:r>
              <a:rPr lang="ca-ES" sz="1200" dirty="0">
                <a:hlinkClick r:id="rId13"/>
              </a:rPr>
              <a:t>EAP Osona Sud-Alt Congost, </a:t>
            </a:r>
            <a:r>
              <a:rPr lang="ca-ES" sz="1200" dirty="0" smtClean="0">
                <a:hlinkClick r:id="rId13"/>
              </a:rPr>
              <a:t>SLP</a:t>
            </a:r>
            <a:r>
              <a:rPr lang="ca-ES" sz="1200" dirty="0" smtClean="0"/>
              <a:t>, amb una plantilla de 46 persones, dedicada al sector salut (atenció primària) i amb seu a Centelles.</a:t>
            </a:r>
          </a:p>
          <a:p>
            <a:r>
              <a:rPr lang="ca-ES" sz="1200" dirty="0">
                <a:hlinkClick r:id="rId14"/>
              </a:rPr>
              <a:t>EAP Sarrià, </a:t>
            </a:r>
            <a:r>
              <a:rPr lang="ca-ES" sz="1200" dirty="0" smtClean="0">
                <a:hlinkClick r:id="rId14"/>
              </a:rPr>
              <a:t>SLP</a:t>
            </a:r>
            <a:r>
              <a:rPr lang="ca-ES" sz="1200" dirty="0" smtClean="0"/>
              <a:t>, amb </a:t>
            </a:r>
            <a:r>
              <a:rPr lang="ca-ES" sz="1200" dirty="0"/>
              <a:t>una plantilla de </a:t>
            </a:r>
            <a:r>
              <a:rPr lang="ca-ES" sz="1200" dirty="0" smtClean="0"/>
              <a:t>49 </a:t>
            </a:r>
            <a:r>
              <a:rPr lang="ca-ES" sz="1200" dirty="0"/>
              <a:t>persones, dedicada al sector salut (atenció primària) i amb seu a </a:t>
            </a:r>
            <a:r>
              <a:rPr lang="ca-ES" sz="1200" dirty="0" smtClean="0"/>
              <a:t>Barcelona.</a:t>
            </a:r>
            <a:endParaRPr lang="ca-ES" sz="1200" dirty="0"/>
          </a:p>
          <a:p>
            <a:r>
              <a:rPr lang="ca-ES" sz="1200" dirty="0" smtClean="0">
                <a:hlinkClick r:id="rId15"/>
              </a:rPr>
              <a:t>EBA Vallcarca, SLP</a:t>
            </a:r>
            <a:r>
              <a:rPr lang="ca-ES" sz="1200" dirty="0" smtClean="0"/>
              <a:t>, </a:t>
            </a:r>
            <a:r>
              <a:rPr lang="ca-ES" sz="1200" dirty="0"/>
              <a:t>amb una plantilla de </a:t>
            </a:r>
            <a:r>
              <a:rPr lang="ca-ES" sz="1200" dirty="0" smtClean="0"/>
              <a:t>65 persones</a:t>
            </a:r>
            <a:r>
              <a:rPr lang="ca-ES" sz="1200" dirty="0"/>
              <a:t>, dedicada al sector salut (atenció primària) i amb seu a Barcelona</a:t>
            </a:r>
            <a:r>
              <a:rPr lang="ca-ES" sz="1200" dirty="0" smtClean="0"/>
              <a:t>.</a:t>
            </a:r>
          </a:p>
          <a:p>
            <a:r>
              <a:rPr lang="ca-ES" sz="1200" dirty="0">
                <a:hlinkClick r:id="rId16"/>
              </a:rPr>
              <a:t>Fundació Esclerosi </a:t>
            </a:r>
            <a:r>
              <a:rPr lang="ca-ES" sz="1200" dirty="0" smtClean="0">
                <a:hlinkClick r:id="rId16"/>
              </a:rPr>
              <a:t>Múltiple</a:t>
            </a:r>
            <a:r>
              <a:rPr lang="ca-ES" sz="1200" dirty="0" smtClean="0"/>
              <a:t>, </a:t>
            </a:r>
            <a:r>
              <a:rPr lang="ca-ES" sz="1200" dirty="0"/>
              <a:t>amb una plantilla de </a:t>
            </a:r>
            <a:r>
              <a:rPr lang="ca-ES" sz="1200" dirty="0" smtClean="0"/>
              <a:t>67 </a:t>
            </a:r>
            <a:r>
              <a:rPr lang="ca-ES" sz="1200" dirty="0"/>
              <a:t>persones, dedicada </a:t>
            </a:r>
            <a:r>
              <a:rPr lang="ca-ES" sz="1200" dirty="0" smtClean="0"/>
              <a:t>als serveis socials </a:t>
            </a:r>
            <a:r>
              <a:rPr lang="ca-ES" sz="1200" dirty="0"/>
              <a:t>i amb seu a Barcelona</a:t>
            </a:r>
            <a:r>
              <a:rPr lang="ca-ES" sz="1200" dirty="0" smtClean="0"/>
              <a:t>.</a:t>
            </a:r>
          </a:p>
          <a:p>
            <a:r>
              <a:rPr lang="ca-ES" sz="1200" dirty="0" smtClean="0">
                <a:hlinkClick r:id="rId17"/>
              </a:rPr>
              <a:t>Fundació Marianao</a:t>
            </a:r>
            <a:r>
              <a:rPr lang="ca-ES" sz="1200" dirty="0" smtClean="0"/>
              <a:t>, </a:t>
            </a:r>
            <a:r>
              <a:rPr lang="ca-ES" sz="1200" dirty="0"/>
              <a:t>amb una plantilla de </a:t>
            </a:r>
            <a:r>
              <a:rPr lang="ca-ES" sz="1200" dirty="0" smtClean="0"/>
              <a:t>70 persones</a:t>
            </a:r>
            <a:r>
              <a:rPr lang="ca-ES" sz="1200" dirty="0"/>
              <a:t>, dedicada als serveis socials i amb seu a </a:t>
            </a:r>
            <a:r>
              <a:rPr lang="ca-ES" sz="1200" dirty="0" smtClean="0"/>
              <a:t>Sant Boi de Llobregat.</a:t>
            </a:r>
          </a:p>
          <a:p>
            <a:r>
              <a:rPr lang="ca-ES" sz="1200" dirty="0">
                <a:hlinkClick r:id="rId18"/>
              </a:rPr>
              <a:t>Martiderm, </a:t>
            </a:r>
            <a:r>
              <a:rPr lang="ca-ES" sz="1200" dirty="0" smtClean="0">
                <a:hlinkClick r:id="rId18"/>
              </a:rPr>
              <a:t>SL</a:t>
            </a:r>
            <a:r>
              <a:rPr lang="ca-ES" sz="1200" dirty="0" smtClean="0"/>
              <a:t>, </a:t>
            </a:r>
            <a:r>
              <a:rPr lang="ca-ES" sz="1200" dirty="0"/>
              <a:t>amb una plantilla de </a:t>
            </a:r>
            <a:r>
              <a:rPr lang="ca-ES" sz="1200" dirty="0" smtClean="0"/>
              <a:t>128 persones</a:t>
            </a:r>
            <a:r>
              <a:rPr lang="ca-ES" sz="1200" dirty="0"/>
              <a:t>, dedicada </a:t>
            </a:r>
            <a:r>
              <a:rPr lang="ca-ES" sz="1200" dirty="0" smtClean="0"/>
              <a:t>a la fabricació </a:t>
            </a:r>
            <a:r>
              <a:rPr lang="ca-ES" sz="1200" dirty="0"/>
              <a:t>d'especialitats </a:t>
            </a:r>
            <a:r>
              <a:rPr lang="ca-ES" sz="1200" dirty="0" smtClean="0"/>
              <a:t>farmacèutiques i </a:t>
            </a:r>
            <a:r>
              <a:rPr lang="ca-ES" sz="1200" dirty="0"/>
              <a:t>amb seu a </a:t>
            </a:r>
            <a:r>
              <a:rPr lang="ca-ES" sz="1200" dirty="0" smtClean="0"/>
              <a:t>Cervelló.</a:t>
            </a:r>
          </a:p>
          <a:p>
            <a:r>
              <a:rPr lang="ca-ES" sz="1200" dirty="0">
                <a:hlinkClick r:id="rId19"/>
              </a:rPr>
              <a:t>Fundació </a:t>
            </a:r>
            <a:r>
              <a:rPr lang="ca-ES" sz="1200" dirty="0" smtClean="0">
                <a:hlinkClick r:id="rId19"/>
              </a:rPr>
              <a:t>IReS</a:t>
            </a:r>
            <a:r>
              <a:rPr lang="ca-ES" sz="1200" dirty="0" smtClean="0"/>
              <a:t>, amb una plantilla de 160 persones, dedicada als serveis socials i amb seu a Barcelona.</a:t>
            </a:r>
          </a:p>
          <a:p>
            <a:r>
              <a:rPr lang="ca-ES" sz="1200" dirty="0">
                <a:hlinkClick r:id="rId20"/>
              </a:rPr>
              <a:t>Fundació Privada </a:t>
            </a:r>
            <a:r>
              <a:rPr lang="ca-ES" sz="1200" dirty="0" smtClean="0">
                <a:hlinkClick r:id="rId20"/>
              </a:rPr>
              <a:t>Ilersis</a:t>
            </a:r>
            <a:r>
              <a:rPr lang="ca-ES" sz="1200" dirty="0" smtClean="0"/>
              <a:t>, </a:t>
            </a:r>
            <a:r>
              <a:rPr lang="ca-ES" sz="1200" dirty="0"/>
              <a:t>amb una plantilla de </a:t>
            </a:r>
            <a:r>
              <a:rPr lang="ca-ES" sz="1200" dirty="0" smtClean="0"/>
              <a:t>180 </a:t>
            </a:r>
            <a:r>
              <a:rPr lang="ca-ES" sz="1200" dirty="0"/>
              <a:t>persones, dedicada als serveis socials i amb seu a </a:t>
            </a:r>
            <a:r>
              <a:rPr lang="ca-ES" sz="1200" dirty="0" smtClean="0"/>
              <a:t>Lleida.</a:t>
            </a:r>
            <a:endParaRPr lang="ca-ES" sz="1200" dirty="0"/>
          </a:p>
          <a:p>
            <a:endParaRPr lang="ca-ES" sz="1200" dirty="0"/>
          </a:p>
          <a:p>
            <a:endParaRPr lang="ca-ES" sz="1200" dirty="0"/>
          </a:p>
          <a:p>
            <a:endParaRPr lang="ca-ES" sz="1200" dirty="0"/>
          </a:p>
          <a:p>
            <a:endParaRPr lang="ca-ES" sz="1200" dirty="0"/>
          </a:p>
          <a:p>
            <a:endParaRPr lang="ca-ES" sz="1200" dirty="0"/>
          </a:p>
          <a:p>
            <a:pPr lvl="0"/>
            <a:endParaRPr lang="ca-ES" sz="1200" dirty="0"/>
          </a:p>
          <a:p>
            <a:pPr lvl="0"/>
            <a:endParaRPr lang="ca-ES" sz="1200" dirty="0"/>
          </a:p>
        </p:txBody>
      </p:sp>
    </p:spTree>
    <p:extLst>
      <p:ext uri="{BB962C8B-B14F-4D97-AF65-F5344CB8AC3E}">
        <p14:creationId xmlns:p14="http://schemas.microsoft.com/office/powerpoint/2010/main" val="2632931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12060" y="153709"/>
            <a:ext cx="8229600" cy="71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3000" dirty="0" smtClean="0">
                <a:solidFill>
                  <a:schemeClr val="bg1"/>
                </a:solidFill>
              </a:rPr>
              <a:t>Empreses participants RSE.Pime 2018</a:t>
            </a:r>
            <a:endParaRPr lang="ca-ES" sz="30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2059" y="1155735"/>
            <a:ext cx="4289837" cy="655563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ca-ES" sz="1600" dirty="0" smtClean="0"/>
              <a:t>A l’edició 2018 hi han pres part </a:t>
            </a:r>
            <a:r>
              <a:rPr lang="ca-ES" sz="1600" b="1" dirty="0"/>
              <a:t>4</a:t>
            </a:r>
            <a:r>
              <a:rPr lang="ca-ES" sz="1600" b="1" dirty="0" smtClean="0"/>
              <a:t> </a:t>
            </a:r>
            <a:r>
              <a:rPr lang="ca-ES" sz="1600" b="1" dirty="0"/>
              <a:t>microempreses</a:t>
            </a:r>
            <a:r>
              <a:rPr lang="ca-ES" sz="1600" dirty="0"/>
              <a:t>, </a:t>
            </a:r>
            <a:r>
              <a:rPr lang="ca-ES" sz="1600" b="1" dirty="0"/>
              <a:t>4</a:t>
            </a:r>
            <a:r>
              <a:rPr lang="ca-ES" sz="1600" b="1" dirty="0" smtClean="0"/>
              <a:t> </a:t>
            </a:r>
            <a:r>
              <a:rPr lang="ca-ES" sz="1600" b="1" dirty="0"/>
              <a:t>empreses petites i </a:t>
            </a:r>
            <a:r>
              <a:rPr lang="ca-ES" sz="1600" b="1" dirty="0" smtClean="0"/>
              <a:t>7 empreses mitjanes</a:t>
            </a:r>
            <a:r>
              <a:rPr lang="ca-ES" sz="1600" dirty="0" smtClean="0"/>
              <a:t>:</a:t>
            </a:r>
          </a:p>
          <a:p>
            <a:endParaRPr lang="ca-ES" sz="1600" dirty="0" smtClean="0"/>
          </a:p>
          <a:p>
            <a:pPr>
              <a:spcAft>
                <a:spcPts val="600"/>
              </a:spcAft>
            </a:pPr>
            <a:r>
              <a:rPr lang="ca-ES" sz="1200" dirty="0">
                <a:hlinkClick r:id="rId2"/>
              </a:rPr>
              <a:t>0% Gluten</a:t>
            </a:r>
            <a:r>
              <a:rPr lang="ca-ES" sz="1200" dirty="0"/>
              <a:t>, </a:t>
            </a:r>
            <a:r>
              <a:rPr lang="ca-ES" sz="1200" dirty="0" smtClean="0"/>
              <a:t>amb una plantilla de 7 persones, dedicada al sector de l’alimentació.</a:t>
            </a:r>
            <a:endParaRPr lang="ca-ES" sz="1200" dirty="0"/>
          </a:p>
          <a:p>
            <a:pPr>
              <a:spcAft>
                <a:spcPts val="600"/>
              </a:spcAft>
            </a:pPr>
            <a:r>
              <a:rPr lang="ca-ES" sz="1200" dirty="0">
                <a:hlinkClick r:id="rId3"/>
              </a:rPr>
              <a:t>L’Àgrària cooperativa de </a:t>
            </a:r>
            <a:r>
              <a:rPr lang="ca-ES" sz="1200" dirty="0" smtClean="0">
                <a:hlinkClick r:id="rId3"/>
              </a:rPr>
              <a:t>Torelló</a:t>
            </a:r>
            <a:r>
              <a:rPr lang="ca-ES" sz="1200" dirty="0" smtClean="0"/>
              <a:t>, amb una plantilla de 10 persones</a:t>
            </a:r>
            <a:r>
              <a:rPr lang="ca-ES" sz="1200" dirty="0"/>
              <a:t>, </a:t>
            </a:r>
            <a:r>
              <a:rPr lang="ca-ES" sz="1200" dirty="0" smtClean="0"/>
              <a:t>dedicada a la fabricació </a:t>
            </a:r>
            <a:r>
              <a:rPr lang="ca-ES" sz="1200" dirty="0"/>
              <a:t>de pinso per l’alimentació animal i serveis </a:t>
            </a:r>
            <a:r>
              <a:rPr lang="ca-ES" sz="1200" dirty="0" smtClean="0"/>
              <a:t>agropecuaris.</a:t>
            </a:r>
            <a:endParaRPr lang="ca-ES" sz="1200" dirty="0"/>
          </a:p>
          <a:p>
            <a:pPr>
              <a:spcAft>
                <a:spcPts val="600"/>
              </a:spcAft>
            </a:pPr>
            <a:r>
              <a:rPr lang="ca-ES" sz="1200" dirty="0" smtClean="0">
                <a:hlinkClick r:id="rId4"/>
              </a:rPr>
              <a:t>Aspid</a:t>
            </a:r>
            <a:r>
              <a:rPr lang="ca-ES" sz="1200" dirty="0" smtClean="0"/>
              <a:t>, amb una plantilla de 138 persones</a:t>
            </a:r>
            <a:r>
              <a:rPr lang="ca-ES" sz="1200" dirty="0"/>
              <a:t>, dedicada </a:t>
            </a:r>
            <a:r>
              <a:rPr lang="ca-ES" sz="1200" dirty="0" smtClean="0"/>
              <a:t>als serveis </a:t>
            </a:r>
            <a:r>
              <a:rPr lang="ca-ES" sz="1200" dirty="0"/>
              <a:t>a empreses mitjançant Centre Especial Treball, i cartera </a:t>
            </a:r>
            <a:r>
              <a:rPr lang="ca-ES" sz="1200" dirty="0" smtClean="0"/>
              <a:t>serveis socials </a:t>
            </a:r>
            <a:r>
              <a:rPr lang="ca-ES" sz="1200" dirty="0"/>
              <a:t>i de salut a persones en situació de discapacitat i/</a:t>
            </a:r>
            <a:r>
              <a:rPr lang="ca-ES" sz="1200" dirty="0" smtClean="0"/>
              <a:t>o vulnerabilitat social.</a:t>
            </a:r>
            <a:endParaRPr lang="ca-ES" sz="1200" dirty="0"/>
          </a:p>
          <a:p>
            <a:pPr>
              <a:spcAft>
                <a:spcPts val="600"/>
              </a:spcAft>
            </a:pPr>
            <a:r>
              <a:rPr lang="ca-ES" sz="1200" dirty="0" smtClean="0">
                <a:hlinkClick r:id="rId5"/>
              </a:rPr>
              <a:t>CAP Muralles</a:t>
            </a:r>
            <a:r>
              <a:rPr lang="ca-ES" sz="1200" dirty="0" smtClean="0"/>
              <a:t>, amb una plantilla de 50 persones</a:t>
            </a:r>
            <a:r>
              <a:rPr lang="ca-ES" sz="1200" dirty="0"/>
              <a:t>, dedicada </a:t>
            </a:r>
            <a:r>
              <a:rPr lang="ca-ES" sz="1200" dirty="0" smtClean="0"/>
              <a:t>a la provisió </a:t>
            </a:r>
            <a:r>
              <a:rPr lang="ca-ES" sz="1200" dirty="0"/>
              <a:t>de serveis assistencials d’atenció primària de </a:t>
            </a:r>
            <a:r>
              <a:rPr lang="ca-ES" sz="1200" dirty="0" smtClean="0"/>
              <a:t>salut.</a:t>
            </a:r>
            <a:endParaRPr lang="ca-ES" sz="1200" dirty="0"/>
          </a:p>
          <a:p>
            <a:pPr>
              <a:spcAft>
                <a:spcPts val="600"/>
              </a:spcAft>
            </a:pPr>
            <a:r>
              <a:rPr lang="ca-ES" sz="1200" dirty="0">
                <a:hlinkClick r:id="rId6"/>
              </a:rPr>
              <a:t>Càritas Diocesana de </a:t>
            </a:r>
            <a:r>
              <a:rPr lang="ca-ES" sz="1200" dirty="0" smtClean="0">
                <a:hlinkClick r:id="rId6"/>
              </a:rPr>
              <a:t>Barcelona</a:t>
            </a:r>
            <a:r>
              <a:rPr lang="ca-ES" sz="1200" dirty="0" smtClean="0"/>
              <a:t>, amb una plantilla de 173 persones, dedicada als serveis socials.</a:t>
            </a:r>
            <a:endParaRPr lang="ca-ES" sz="1200" dirty="0"/>
          </a:p>
          <a:p>
            <a:pPr>
              <a:spcAft>
                <a:spcPts val="600"/>
              </a:spcAft>
            </a:pPr>
            <a:r>
              <a:rPr lang="ca-ES" sz="1200" dirty="0"/>
              <a:t>Ceràmiques </a:t>
            </a:r>
            <a:r>
              <a:rPr lang="ca-ES" sz="1200" dirty="0" err="1" smtClean="0"/>
              <a:t>Marcó</a:t>
            </a:r>
            <a:r>
              <a:rPr lang="ca-ES" sz="1200" dirty="0" smtClean="0"/>
              <a:t>, amb una plantilla de 2 persones, dedicada a l’artesania.</a:t>
            </a:r>
          </a:p>
          <a:p>
            <a:pPr>
              <a:spcAft>
                <a:spcPts val="600"/>
              </a:spcAft>
            </a:pPr>
            <a:r>
              <a:rPr lang="ca-ES" sz="1200" dirty="0" smtClean="0">
                <a:hlinkClick r:id="rId7"/>
              </a:rPr>
              <a:t>Congelats Olot</a:t>
            </a:r>
            <a:r>
              <a:rPr lang="ca-ES" sz="1200" dirty="0" smtClean="0"/>
              <a:t>, amb una plantilla de 20 persones</a:t>
            </a:r>
            <a:r>
              <a:rPr lang="ca-ES" sz="1200" dirty="0"/>
              <a:t>, dedicada a </a:t>
            </a:r>
            <a:r>
              <a:rPr lang="ca-ES" sz="1200" dirty="0" smtClean="0"/>
              <a:t>l’elaboració </a:t>
            </a:r>
            <a:r>
              <a:rPr lang="ca-ES" sz="1200" dirty="0"/>
              <a:t>i distribució de productes precuinats ultra </a:t>
            </a:r>
            <a:r>
              <a:rPr lang="ca-ES" sz="1200" dirty="0" smtClean="0"/>
              <a:t>congelats. </a:t>
            </a:r>
          </a:p>
          <a:p>
            <a:pPr>
              <a:spcAft>
                <a:spcPts val="600"/>
              </a:spcAft>
            </a:pPr>
            <a:endParaRPr lang="ca-ES" sz="1200" dirty="0" smtClean="0"/>
          </a:p>
          <a:p>
            <a:endParaRPr lang="ca-ES" sz="1200" dirty="0"/>
          </a:p>
          <a:p>
            <a:endParaRPr lang="ca-ES" sz="1200" dirty="0" smtClean="0"/>
          </a:p>
          <a:p>
            <a:endParaRPr lang="ca-ES" sz="1200" dirty="0"/>
          </a:p>
          <a:p>
            <a:endParaRPr lang="es-ES" sz="1200" dirty="0"/>
          </a:p>
          <a:p>
            <a:endParaRPr lang="ca-ES" sz="1200" dirty="0"/>
          </a:p>
          <a:p>
            <a:endParaRPr lang="ca-ES" sz="1200" dirty="0" smtClean="0"/>
          </a:p>
          <a:p>
            <a:endParaRPr lang="ca-ES" sz="1600" dirty="0" smtClean="0"/>
          </a:p>
          <a:p>
            <a:endParaRPr lang="ca-ES" sz="1200" dirty="0"/>
          </a:p>
        </p:txBody>
      </p:sp>
      <p:sp>
        <p:nvSpPr>
          <p:cNvPr id="8" name="Rectángulo 7"/>
          <p:cNvSpPr/>
          <p:nvPr/>
        </p:nvSpPr>
        <p:spPr>
          <a:xfrm>
            <a:off x="4829629" y="1174499"/>
            <a:ext cx="4314371" cy="630941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>
              <a:spcAft>
                <a:spcPts val="600"/>
              </a:spcAft>
            </a:pPr>
            <a:r>
              <a:rPr lang="ca-ES" sz="1200" u="sng" dirty="0" smtClean="0">
                <a:hlinkClick r:id="rId8"/>
              </a:rPr>
              <a:t>EAP Vic</a:t>
            </a:r>
            <a:r>
              <a:rPr lang="ca-ES" sz="1200" u="sng" dirty="0" smtClean="0"/>
              <a:t>, amb una plantilla de </a:t>
            </a:r>
            <a:r>
              <a:rPr lang="ca-ES" sz="1200" dirty="0" smtClean="0"/>
              <a:t>60 persones</a:t>
            </a:r>
            <a:r>
              <a:rPr lang="ca-ES" sz="1200" dirty="0"/>
              <a:t>, dedicada a </a:t>
            </a:r>
            <a:r>
              <a:rPr lang="ca-ES" sz="1200" dirty="0" smtClean="0"/>
              <a:t>la provisió </a:t>
            </a:r>
            <a:r>
              <a:rPr lang="ca-ES" sz="1200" dirty="0"/>
              <a:t>de serveis assistencials d’atenció primària de </a:t>
            </a:r>
            <a:r>
              <a:rPr lang="ca-ES" sz="1200" dirty="0" smtClean="0"/>
              <a:t>salut.</a:t>
            </a:r>
          </a:p>
          <a:p>
            <a:pPr lvl="0">
              <a:spcAft>
                <a:spcPts val="600"/>
              </a:spcAft>
            </a:pPr>
            <a:r>
              <a:rPr lang="ca-ES" sz="1200" dirty="0" smtClean="0">
                <a:hlinkClick r:id="rId9"/>
              </a:rPr>
              <a:t>Grupo Epos</a:t>
            </a:r>
            <a:r>
              <a:rPr lang="ca-ES" sz="1200" dirty="0" smtClean="0"/>
              <a:t>, amb una plantilla de 6o persones i dedicada </a:t>
            </a:r>
            <a:r>
              <a:rPr lang="ca-ES" sz="1200" dirty="0"/>
              <a:t>al sector del </a:t>
            </a:r>
            <a:r>
              <a:rPr lang="ca-ES" sz="1200" dirty="0" smtClean="0"/>
              <a:t>treball </a:t>
            </a:r>
            <a:r>
              <a:rPr lang="ca-ES" sz="1200" dirty="0"/>
              <a:t>temporal, formació i </a:t>
            </a:r>
            <a:r>
              <a:rPr lang="ca-ES" sz="1200" dirty="0" smtClean="0"/>
              <a:t>selecció.</a:t>
            </a:r>
          </a:p>
          <a:p>
            <a:pPr lvl="0">
              <a:spcAft>
                <a:spcPts val="600"/>
              </a:spcAft>
            </a:pPr>
            <a:r>
              <a:rPr lang="ca-ES" sz="1200" dirty="0" smtClean="0">
                <a:hlinkClick r:id="rId10"/>
              </a:rPr>
              <a:t>Districte Digital</a:t>
            </a:r>
            <a:r>
              <a:rPr lang="ca-ES" sz="1200" dirty="0" smtClean="0"/>
              <a:t>, amb una plantilla de 6 persones, dedicada al disseny d’aplicacions </a:t>
            </a:r>
            <a:r>
              <a:rPr lang="ca-ES" sz="1200" dirty="0" err="1" smtClean="0"/>
              <a:t>cloud</a:t>
            </a:r>
            <a:r>
              <a:rPr lang="ca-ES" sz="1200" dirty="0" smtClean="0"/>
              <a:t> </a:t>
            </a:r>
            <a:r>
              <a:rPr lang="ca-ES" sz="1200" dirty="0"/>
              <a:t>per al sector </a:t>
            </a:r>
            <a:r>
              <a:rPr lang="ca-ES" sz="1200" dirty="0" smtClean="0"/>
              <a:t>social.</a:t>
            </a:r>
          </a:p>
          <a:p>
            <a:pPr lvl="0">
              <a:spcAft>
                <a:spcPts val="600"/>
              </a:spcAft>
            </a:pPr>
            <a:r>
              <a:rPr lang="ca-ES" sz="1200" dirty="0" smtClean="0">
                <a:hlinkClick r:id="rId11"/>
              </a:rPr>
              <a:t>Incognos </a:t>
            </a:r>
            <a:r>
              <a:rPr lang="ca-ES" sz="1200" dirty="0">
                <a:hlinkClick r:id="rId11"/>
              </a:rPr>
              <a:t>Research and </a:t>
            </a:r>
            <a:r>
              <a:rPr lang="ca-ES" sz="1200" dirty="0" smtClean="0">
                <a:hlinkClick r:id="rId11"/>
              </a:rPr>
              <a:t>Consultancy</a:t>
            </a:r>
            <a:r>
              <a:rPr lang="ca-ES" sz="1200" dirty="0" smtClean="0"/>
              <a:t>, amb una plantilla de 2 persones, dedicada a la prestació de serveis de màrqueting i publicitat.</a:t>
            </a:r>
          </a:p>
          <a:p>
            <a:pPr lvl="0">
              <a:spcAft>
                <a:spcPts val="600"/>
              </a:spcAft>
            </a:pPr>
            <a:r>
              <a:rPr lang="ca-ES" sz="1200" dirty="0" smtClean="0">
                <a:hlinkClick r:id="rId12"/>
              </a:rPr>
              <a:t>Llagurt</a:t>
            </a:r>
            <a:r>
              <a:rPr lang="ca-ES" sz="1200" dirty="0" smtClean="0"/>
              <a:t>, cadena de </a:t>
            </a:r>
            <a:r>
              <a:rPr lang="ca-ES" sz="1200" dirty="0" err="1" smtClean="0"/>
              <a:t>llogurteries</a:t>
            </a:r>
            <a:r>
              <a:rPr lang="ca-ES" sz="1200" dirty="0" smtClean="0"/>
              <a:t> amb 5 persones en plantilla d’estructura i 3 a cada botiga.</a:t>
            </a:r>
          </a:p>
          <a:p>
            <a:pPr lvl="0">
              <a:spcAft>
                <a:spcPts val="600"/>
              </a:spcAft>
            </a:pPr>
            <a:r>
              <a:rPr lang="ca-ES" sz="1200" dirty="0" smtClean="0">
                <a:hlinkClick r:id="rId13"/>
              </a:rPr>
              <a:t>Mel Muria</a:t>
            </a:r>
            <a:r>
              <a:rPr lang="ca-ES" sz="1200" dirty="0" smtClean="0"/>
              <a:t>, amb una plantilla de 15 persones</a:t>
            </a:r>
            <a:r>
              <a:rPr lang="ca-ES" sz="1200" dirty="0"/>
              <a:t>, dedicada a </a:t>
            </a:r>
            <a:r>
              <a:rPr lang="ca-ES" sz="1200" dirty="0" smtClean="0"/>
              <a:t>la producció </a:t>
            </a:r>
            <a:r>
              <a:rPr lang="ca-ES" sz="1200" dirty="0"/>
              <a:t>i comercialització de productes </a:t>
            </a:r>
            <a:r>
              <a:rPr lang="ca-ES" sz="1200" dirty="0" smtClean="0"/>
              <a:t>apícoles.</a:t>
            </a:r>
          </a:p>
          <a:p>
            <a:pPr lvl="0">
              <a:spcAft>
                <a:spcPts val="600"/>
              </a:spcAft>
            </a:pPr>
            <a:r>
              <a:rPr lang="ca-ES" sz="1200" dirty="0" smtClean="0">
                <a:hlinkClick r:id="rId14"/>
              </a:rPr>
              <a:t>PAS </a:t>
            </a:r>
            <a:r>
              <a:rPr lang="ca-ES" sz="1200" dirty="0">
                <a:hlinkClick r:id="rId14"/>
              </a:rPr>
              <a:t>Prevenció Assistència i </a:t>
            </a:r>
            <a:r>
              <a:rPr lang="ca-ES" sz="1200" dirty="0" smtClean="0">
                <a:hlinkClick r:id="rId14"/>
              </a:rPr>
              <a:t>Seguiment</a:t>
            </a:r>
            <a:r>
              <a:rPr lang="ca-ES" sz="1200" dirty="0" smtClean="0"/>
              <a:t>, amb una plantilla de 15 persones</a:t>
            </a:r>
            <a:r>
              <a:rPr lang="ca-ES" sz="1200" dirty="0"/>
              <a:t>, dedicada </a:t>
            </a:r>
            <a:r>
              <a:rPr lang="ca-ES" sz="1200" dirty="0" smtClean="0"/>
              <a:t>als serveis </a:t>
            </a:r>
            <a:r>
              <a:rPr lang="ca-ES" sz="1200" dirty="0"/>
              <a:t>a les persones (atenció psicosocial i mèdica</a:t>
            </a:r>
            <a:r>
              <a:rPr lang="ca-ES" sz="1200" dirty="0" smtClean="0"/>
              <a:t>). </a:t>
            </a:r>
          </a:p>
          <a:p>
            <a:pPr lvl="0">
              <a:spcAft>
                <a:spcPts val="600"/>
              </a:spcAft>
            </a:pPr>
            <a:r>
              <a:rPr lang="ca-ES" sz="1200" dirty="0">
                <a:hlinkClick r:id="rId15"/>
              </a:rPr>
              <a:t>Associació SaóPrat </a:t>
            </a:r>
            <a:r>
              <a:rPr lang="ca-ES" sz="1200" dirty="0" smtClean="0"/>
              <a:t> amb una plantilla de 72 persones, dedicada a </a:t>
            </a:r>
            <a:r>
              <a:rPr lang="ca-ES" sz="1200" dirty="0"/>
              <a:t>prestar </a:t>
            </a:r>
            <a:r>
              <a:rPr lang="ca-ES" sz="1200" dirty="0" smtClean="0"/>
              <a:t>serveis </a:t>
            </a:r>
            <a:r>
              <a:rPr lang="ca-ES" sz="1200" dirty="0"/>
              <a:t>a la infància i </a:t>
            </a:r>
            <a:r>
              <a:rPr lang="ca-ES" sz="1200" dirty="0" smtClean="0"/>
              <a:t>adolescència.</a:t>
            </a:r>
            <a:endParaRPr lang="ca-ES" sz="1200" dirty="0"/>
          </a:p>
          <a:p>
            <a:pPr lvl="0">
              <a:spcAft>
                <a:spcPts val="600"/>
              </a:spcAft>
            </a:pPr>
            <a:endParaRPr lang="ca-ES" sz="1200" dirty="0" smtClean="0"/>
          </a:p>
          <a:p>
            <a:pPr lvl="0">
              <a:spcAft>
                <a:spcPts val="600"/>
              </a:spcAft>
            </a:pPr>
            <a:endParaRPr lang="ca-ES" sz="1200" dirty="0" smtClean="0"/>
          </a:p>
          <a:p>
            <a:pPr>
              <a:spcAft>
                <a:spcPts val="600"/>
              </a:spcAft>
            </a:pPr>
            <a:endParaRPr lang="ca-ES" sz="1200" dirty="0"/>
          </a:p>
          <a:p>
            <a:pPr>
              <a:spcAft>
                <a:spcPts val="600"/>
              </a:spcAft>
            </a:pPr>
            <a:endParaRPr lang="ca-ES" sz="1200" dirty="0"/>
          </a:p>
          <a:p>
            <a:pPr>
              <a:spcAft>
                <a:spcPts val="600"/>
              </a:spcAft>
            </a:pPr>
            <a:endParaRPr lang="ca-ES" sz="1200" dirty="0"/>
          </a:p>
          <a:p>
            <a:pPr>
              <a:spcAft>
                <a:spcPts val="600"/>
              </a:spcAft>
            </a:pPr>
            <a:endParaRPr lang="ca-ES" sz="1200" dirty="0"/>
          </a:p>
          <a:p>
            <a:pPr>
              <a:spcAft>
                <a:spcPts val="600"/>
              </a:spcAft>
            </a:pPr>
            <a:endParaRPr lang="ca-ES" sz="1200" dirty="0"/>
          </a:p>
          <a:p>
            <a:pPr lvl="0">
              <a:spcAft>
                <a:spcPts val="600"/>
              </a:spcAft>
            </a:pPr>
            <a:endParaRPr lang="ca-ES" sz="1200" dirty="0"/>
          </a:p>
          <a:p>
            <a:pPr lvl="0">
              <a:spcAft>
                <a:spcPts val="600"/>
              </a:spcAft>
            </a:pPr>
            <a:endParaRPr lang="ca-ES" sz="1200" dirty="0"/>
          </a:p>
        </p:txBody>
      </p:sp>
    </p:spTree>
    <p:extLst>
      <p:ext uri="{BB962C8B-B14F-4D97-AF65-F5344CB8AC3E}">
        <p14:creationId xmlns:p14="http://schemas.microsoft.com/office/powerpoint/2010/main" val="85527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646" y="1816100"/>
            <a:ext cx="5727700" cy="32258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12060" y="153709"/>
            <a:ext cx="8229600" cy="71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3000" dirty="0" smtClean="0">
                <a:solidFill>
                  <a:schemeClr val="bg1"/>
                </a:solidFill>
              </a:rPr>
              <a:t>Vídeo </a:t>
            </a:r>
            <a:r>
              <a:rPr lang="ca-ES" sz="3000" dirty="0">
                <a:solidFill>
                  <a:schemeClr val="bg1"/>
                </a:solidFill>
              </a:rPr>
              <a:t>reportatge </a:t>
            </a:r>
            <a:r>
              <a:rPr lang="ca-ES" sz="3000" dirty="0" smtClean="0">
                <a:solidFill>
                  <a:schemeClr val="bg1"/>
                </a:solidFill>
              </a:rPr>
              <a:t>RSE.Pime </a:t>
            </a:r>
            <a:r>
              <a:rPr lang="ca-ES" sz="3000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327911" y="5041900"/>
            <a:ext cx="25404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dirty="0" smtClean="0"/>
              <a:t>Cliqueu damunt la imatge</a:t>
            </a:r>
            <a:endParaRPr lang="ca-ES" sz="1400" i="1" dirty="0"/>
          </a:p>
        </p:txBody>
      </p:sp>
    </p:spTree>
    <p:extLst>
      <p:ext uri="{BB962C8B-B14F-4D97-AF65-F5344CB8AC3E}">
        <p14:creationId xmlns:p14="http://schemas.microsoft.com/office/powerpoint/2010/main" val="178741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12060" y="153709"/>
            <a:ext cx="8229600" cy="71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3000" dirty="0" smtClean="0">
                <a:solidFill>
                  <a:schemeClr val="bg1"/>
                </a:solidFill>
              </a:rPr>
              <a:t>Vídeo </a:t>
            </a:r>
            <a:r>
              <a:rPr lang="ca-ES" sz="3000" dirty="0">
                <a:solidFill>
                  <a:schemeClr val="bg1"/>
                </a:solidFill>
              </a:rPr>
              <a:t>reportatge </a:t>
            </a:r>
            <a:r>
              <a:rPr lang="ca-ES" sz="3000" dirty="0" err="1" smtClean="0">
                <a:solidFill>
                  <a:schemeClr val="bg1"/>
                </a:solidFill>
              </a:rPr>
              <a:t>RSE.Pime</a:t>
            </a:r>
            <a:r>
              <a:rPr lang="ca-ES" sz="3000" dirty="0" smtClean="0">
                <a:solidFill>
                  <a:schemeClr val="bg1"/>
                </a:solidFill>
              </a:rPr>
              <a:t> 2016</a:t>
            </a:r>
            <a:endParaRPr lang="ca-ES" sz="30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327911" y="5041900"/>
            <a:ext cx="25404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dirty="0" smtClean="0"/>
              <a:t>Cliqueu damunt la imatge</a:t>
            </a:r>
            <a:endParaRPr lang="ca-ES" sz="1400" i="1" dirty="0"/>
          </a:p>
        </p:txBody>
      </p:sp>
      <p:pic>
        <p:nvPicPr>
          <p:cNvPr id="5" name="Imagen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061" y="1816100"/>
            <a:ext cx="5718869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9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12060" y="153709"/>
            <a:ext cx="8229600" cy="71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3000" dirty="0" smtClean="0">
                <a:solidFill>
                  <a:schemeClr val="bg1"/>
                </a:solidFill>
              </a:rPr>
              <a:t>Vídeo </a:t>
            </a:r>
            <a:r>
              <a:rPr lang="ca-ES" sz="3000" dirty="0">
                <a:solidFill>
                  <a:schemeClr val="bg1"/>
                </a:solidFill>
              </a:rPr>
              <a:t>reportatge </a:t>
            </a:r>
            <a:r>
              <a:rPr lang="ca-ES" sz="3000" dirty="0" smtClean="0">
                <a:solidFill>
                  <a:schemeClr val="bg1"/>
                </a:solidFill>
              </a:rPr>
              <a:t>RSE.Pime 2017</a:t>
            </a:r>
            <a:endParaRPr lang="ca-ES" sz="30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327911" y="5041900"/>
            <a:ext cx="25404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dirty="0" smtClean="0"/>
              <a:t>Cliqueu damunt la imatge</a:t>
            </a:r>
            <a:endParaRPr lang="ca-ES" sz="1400" i="1" dirty="0"/>
          </a:p>
        </p:txBody>
      </p:sp>
      <p:pic>
        <p:nvPicPr>
          <p:cNvPr id="5" name="Imagen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061" y="1817703"/>
            <a:ext cx="5718869" cy="322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0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dirty="0" err="1"/>
              <a:t>R</a:t>
            </a:r>
            <a:r>
              <a:rPr lang="en-US" sz="1800" dirty="0" err="1" smtClean="0"/>
              <a:t>esultat</a:t>
            </a:r>
            <a:r>
              <a:rPr lang="en-US" sz="1800" dirty="0" smtClean="0"/>
              <a:t> </a:t>
            </a:r>
            <a:r>
              <a:rPr lang="en-US" sz="1800" dirty="0"/>
              <a:t>audiovisual de la </a:t>
            </a:r>
            <a:r>
              <a:rPr lang="en-US" sz="1800" dirty="0" err="1"/>
              <a:t>participació</a:t>
            </a:r>
            <a:r>
              <a:rPr lang="en-US" sz="1800" dirty="0"/>
              <a:t> de </a:t>
            </a:r>
            <a:r>
              <a:rPr lang="en-US" sz="1800" dirty="0" err="1"/>
              <a:t>creaRSA.coop</a:t>
            </a:r>
            <a:r>
              <a:rPr lang="en-US" sz="1800" dirty="0"/>
              <a:t> al </a:t>
            </a:r>
            <a:r>
              <a:rPr lang="en-US" sz="1800" dirty="0" err="1"/>
              <a:t>programa</a:t>
            </a:r>
            <a:r>
              <a:rPr lang="en-US" sz="1800" dirty="0"/>
              <a:t> </a:t>
            </a:r>
            <a:r>
              <a:rPr lang="en-US" sz="1800" dirty="0" err="1"/>
              <a:t>RSE.Pime</a:t>
            </a:r>
            <a:r>
              <a:rPr lang="en-US" sz="1800" dirty="0"/>
              <a:t>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12060" y="153709"/>
            <a:ext cx="8229600" cy="71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3000" dirty="0" err="1" smtClean="0">
                <a:solidFill>
                  <a:schemeClr val="bg1"/>
                </a:solidFill>
              </a:rPr>
              <a:t>Websèrie</a:t>
            </a:r>
            <a:r>
              <a:rPr lang="ca-ES" sz="3000" dirty="0" smtClean="0">
                <a:solidFill>
                  <a:schemeClr val="bg1"/>
                </a:solidFill>
              </a:rPr>
              <a:t> </a:t>
            </a:r>
            <a:r>
              <a:rPr lang="ca-ES" sz="3000" dirty="0" err="1" smtClean="0">
                <a:solidFill>
                  <a:schemeClr val="bg1"/>
                </a:solidFill>
              </a:rPr>
              <a:t>RSE.Pime.Coop</a:t>
            </a:r>
            <a:endParaRPr lang="ca-ES" sz="3000" dirty="0">
              <a:solidFill>
                <a:schemeClr val="bg1"/>
              </a:solidFill>
            </a:endParaRPr>
          </a:p>
        </p:txBody>
      </p:sp>
      <p:sp>
        <p:nvSpPr>
          <p:cNvPr id="6" name="Rectángulo 6"/>
          <p:cNvSpPr/>
          <p:nvPr/>
        </p:nvSpPr>
        <p:spPr>
          <a:xfrm>
            <a:off x="3327911" y="5041900"/>
            <a:ext cx="25404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dirty="0" smtClean="0"/>
              <a:t>Cliqueu damunt la imatge</a:t>
            </a:r>
            <a:endParaRPr lang="ca-ES" sz="1400" i="1" dirty="0"/>
          </a:p>
        </p:txBody>
      </p:sp>
      <p:pic>
        <p:nvPicPr>
          <p:cNvPr id="7" name="Imagen 3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783" y="1816100"/>
            <a:ext cx="3257425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82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contra1RSE.ti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015402"/>
          </a:xfrm>
          <a:prstGeom prst="rect">
            <a:avLst/>
          </a:prstGeom>
        </p:spPr>
      </p:pic>
      <p:sp>
        <p:nvSpPr>
          <p:cNvPr id="11" name="CuadroTexto 10">
            <a:hlinkClick r:id="rId3"/>
          </p:cNvPr>
          <p:cNvSpPr txBox="1"/>
          <p:nvPr/>
        </p:nvSpPr>
        <p:spPr>
          <a:xfrm>
            <a:off x="356736" y="4651340"/>
            <a:ext cx="2669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 err="1" smtClean="0">
                <a:solidFill>
                  <a:schemeClr val="bg1"/>
                </a:solidFill>
                <a:hlinkClick r:id="rId4"/>
              </a:rPr>
              <a:t>Sol·licitud</a:t>
            </a:r>
            <a:r>
              <a:rPr lang="es-ES" sz="2000" b="1" u="sng" dirty="0" smtClean="0">
                <a:solidFill>
                  <a:schemeClr val="bg1"/>
                </a:solidFill>
                <a:hlinkClick r:id="rId4"/>
              </a:rPr>
              <a:t> </a:t>
            </a:r>
            <a:r>
              <a:rPr lang="es-ES" sz="2000" b="1" u="sng" dirty="0" err="1" smtClean="0">
                <a:solidFill>
                  <a:schemeClr val="bg1"/>
                </a:solidFill>
                <a:hlinkClick r:id="rId4"/>
              </a:rPr>
              <a:t>d’informació</a:t>
            </a:r>
            <a:endParaRPr lang="es-ES" sz="2000" b="1" u="sng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hlinkClick r:id="rId5"/>
          </p:cNvPr>
          <p:cNvSpPr txBox="1"/>
          <p:nvPr/>
        </p:nvSpPr>
        <p:spPr>
          <a:xfrm>
            <a:off x="6388685" y="4389730"/>
            <a:ext cx="2357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accent6"/>
                </a:solidFill>
              </a:rPr>
              <a:t>www.respon.cat</a:t>
            </a:r>
            <a:endParaRPr lang="es-ES" sz="2400" b="1" dirty="0">
              <a:solidFill>
                <a:schemeClr val="accent6"/>
              </a:solidFill>
            </a:endParaRPr>
          </a:p>
        </p:txBody>
      </p:sp>
      <p:sp>
        <p:nvSpPr>
          <p:cNvPr id="5" name="CuadroTexto 2">
            <a:hlinkClick r:id="rId6"/>
          </p:cNvPr>
          <p:cNvSpPr txBox="1"/>
          <p:nvPr/>
        </p:nvSpPr>
        <p:spPr>
          <a:xfrm>
            <a:off x="349476" y="5067559"/>
            <a:ext cx="4128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 smtClean="0">
                <a:solidFill>
                  <a:schemeClr val="bg1"/>
                </a:solidFill>
                <a:hlinkClick r:id="rId7"/>
              </a:rPr>
              <a:t>Sol·licitud de participació a RSE.Pime </a:t>
            </a:r>
            <a:endParaRPr lang="es-ES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0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2060" y="153709"/>
            <a:ext cx="8229600" cy="713545"/>
          </a:xfrm>
        </p:spPr>
        <p:txBody>
          <a:bodyPr>
            <a:normAutofit/>
          </a:bodyPr>
          <a:lstStyle/>
          <a:p>
            <a:pPr algn="l"/>
            <a:r>
              <a:rPr lang="ca-ES" sz="3000" dirty="0" smtClean="0">
                <a:solidFill>
                  <a:schemeClr val="bg1"/>
                </a:solidFill>
              </a:rPr>
              <a:t>Una oportunitat per a les pimes</a:t>
            </a:r>
            <a:endParaRPr lang="ca-ES" sz="30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8798" y="1339850"/>
            <a:ext cx="4243447" cy="4339398"/>
          </a:xfrm>
        </p:spPr>
        <p:txBody>
          <a:bodyPr>
            <a:noAutofit/>
          </a:bodyPr>
          <a:lstStyle/>
          <a:p>
            <a:pPr marL="180975" indent="-180975"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700" dirty="0" smtClean="0">
                <a:hlinkClick r:id="rId2"/>
              </a:rPr>
              <a:t>RSE.Pime</a:t>
            </a:r>
            <a:r>
              <a:rPr lang="ca-ES" sz="1700" dirty="0" smtClean="0"/>
              <a:t> és un programa d’implantació de la </a:t>
            </a:r>
            <a:r>
              <a:rPr lang="ca-ES" sz="1700" b="1" dirty="0" smtClean="0"/>
              <a:t>Responsabilitat Social a les Pimes </a:t>
            </a:r>
            <a:r>
              <a:rPr lang="ca-ES" sz="1700" dirty="0" smtClean="0"/>
              <a:t>catalanes. </a:t>
            </a:r>
          </a:p>
          <a:p>
            <a:pPr marL="180975" indent="-180975"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700" dirty="0" smtClean="0"/>
              <a:t>Està destinat a </a:t>
            </a:r>
            <a:r>
              <a:rPr lang="ca-ES" sz="1700" b="1" dirty="0" smtClean="0"/>
              <a:t>facilitar eines </a:t>
            </a:r>
            <a:r>
              <a:rPr lang="ca-ES" sz="1700" dirty="0" smtClean="0"/>
              <a:t>i procediments de millora en la gestió econòmica, social i ambiental  a partir  de  la  implantació dels valors d’RSE a la cultura empresarial de les organitzacions.</a:t>
            </a:r>
          </a:p>
          <a:p>
            <a:pPr marL="180975" indent="-180975"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700" dirty="0" smtClean="0"/>
              <a:t>El programa és </a:t>
            </a:r>
            <a:r>
              <a:rPr lang="ca-ES" sz="1700" b="1" dirty="0" smtClean="0"/>
              <a:t>gratuït</a:t>
            </a:r>
            <a:r>
              <a:rPr lang="ca-ES" sz="1700" dirty="0" smtClean="0"/>
              <a:t> per als participants. Està subvencionat pel Departament d’Empresa i Coneixement de la Generalitat de Catalunya amb la voluntat de facilitar eines per a les pimes.</a:t>
            </a:r>
            <a:endParaRPr lang="ca-ES" sz="17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860948" y="1339850"/>
            <a:ext cx="2949674" cy="433939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2600" b="1" dirty="0" smtClean="0"/>
              <a:t>Objectius</a:t>
            </a:r>
          </a:p>
          <a:p>
            <a:pPr marL="180975" indent="-180975">
              <a:lnSpc>
                <a:spcPct val="12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2000" dirty="0"/>
              <a:t>Augmentar el nombre d’empreses compromeses i alineades amb els reptes de la societat, facilitant que moltes més pimes incorporin la gestió de l’RSE (+quantitat, +qualitat).</a:t>
            </a:r>
          </a:p>
          <a:p>
            <a:pPr marL="180975" indent="-180975">
              <a:lnSpc>
                <a:spcPct val="12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2000" dirty="0"/>
              <a:t>Es pretén que les empreses participants acabin disposant d'un Pla d'acció d'RSE elaborat per elles mateixes, seguint la metodologia proposada i gaudint de l'acompanyament expert i espais de trobada amb les altres empreses participants.</a:t>
            </a:r>
            <a:endParaRPr lang="en-US" sz="2000" dirty="0"/>
          </a:p>
          <a:p>
            <a:pPr marL="180975" indent="-180975"/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91564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5602" y="1347645"/>
            <a:ext cx="4389430" cy="4244524"/>
          </a:xfrm>
        </p:spPr>
        <p:txBody>
          <a:bodyPr>
            <a:normAutofit fontScale="85000" lnSpcReduction="20000"/>
          </a:bodyPr>
          <a:lstStyle/>
          <a:p>
            <a:pPr marL="180975" indent="-180975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2000" dirty="0" smtClean="0"/>
              <a:t>Les empreses que s’hi poden presentar són les </a:t>
            </a:r>
            <a:r>
              <a:rPr lang="ca-ES" sz="2000" b="1" dirty="0" smtClean="0"/>
              <a:t>pimes</a:t>
            </a:r>
            <a:r>
              <a:rPr lang="ca-ES" sz="2000" dirty="0" smtClean="0"/>
              <a:t> i s’escollirà un mínim de </a:t>
            </a:r>
            <a:r>
              <a:rPr lang="ca-ES" sz="2000" b="1" dirty="0"/>
              <a:t>15 empreses </a:t>
            </a:r>
            <a:r>
              <a:rPr lang="ca-ES" sz="2000" dirty="0"/>
              <a:t>participants</a:t>
            </a:r>
            <a:r>
              <a:rPr lang="ca-ES" sz="2000" dirty="0" smtClean="0"/>
              <a:t>.</a:t>
            </a:r>
          </a:p>
          <a:p>
            <a:pPr marL="180975" lvl="0" indent="-180975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2000" dirty="0" smtClean="0"/>
              <a:t>Empreses amb </a:t>
            </a:r>
            <a:r>
              <a:rPr lang="ca-ES" sz="2000" b="1" dirty="0" smtClean="0"/>
              <a:t>sensibilitat</a:t>
            </a:r>
            <a:r>
              <a:rPr lang="ca-ES" sz="2000" dirty="0" smtClean="0"/>
              <a:t> en temes ambientals, socials, laborals, bon govern... que no han fet el pas a estructurar la gestió de la Responsabilitat Social i que estiguin interessades a iniciar un procés en aquest sentit.</a:t>
            </a:r>
          </a:p>
          <a:p>
            <a:pPr marL="180975" lvl="0" indent="-180975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2000" dirty="0" smtClean="0"/>
              <a:t>Per cada empresa hi participarà una persona, sempre </a:t>
            </a:r>
            <a:r>
              <a:rPr lang="ca-ES" sz="2000" dirty="0"/>
              <a:t>de </a:t>
            </a:r>
            <a:r>
              <a:rPr lang="ca-ES" sz="2000" b="1" dirty="0"/>
              <a:t>nivell directiu</a:t>
            </a:r>
            <a:r>
              <a:rPr lang="ca-ES" sz="2000" dirty="0"/>
              <a:t>, especialment el màxim directiu. </a:t>
            </a:r>
            <a:r>
              <a:rPr lang="ca-ES" sz="2000" dirty="0" smtClean="0"/>
              <a:t>Altres persones de l’empresa podran participar en les accions complementàries. </a:t>
            </a:r>
          </a:p>
          <a:p>
            <a:pPr marL="180975" lvl="0" indent="-180975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2000" dirty="0" smtClean="0"/>
              <a:t>Se </a:t>
            </a:r>
            <a:r>
              <a:rPr lang="ca-ES" sz="2000" dirty="0"/>
              <a:t>n'espera un alt nivell de </a:t>
            </a:r>
            <a:r>
              <a:rPr lang="ca-ES" sz="2000" b="1" dirty="0"/>
              <a:t>compromís</a:t>
            </a:r>
            <a:r>
              <a:rPr lang="ca-ES" sz="2000" dirty="0"/>
              <a:t> per a seguir el programa i finalitzar-lo amb èxit</a:t>
            </a:r>
            <a:r>
              <a:rPr lang="ca-ES" sz="2000" dirty="0" smtClean="0"/>
              <a:t>.</a:t>
            </a:r>
            <a:endParaRPr lang="en-US" sz="20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5882266" y="1347645"/>
            <a:ext cx="2949674" cy="424452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2600" b="1" dirty="0" smtClean="0"/>
              <a:t>Criteris de selecció</a:t>
            </a:r>
          </a:p>
          <a:p>
            <a:pPr marL="180975" indent="-180975">
              <a:lnSpc>
                <a:spcPct val="12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2000" dirty="0" smtClean="0"/>
              <a:t>Organitzacions amb les següents condicions:</a:t>
            </a:r>
          </a:p>
          <a:p>
            <a:pPr marL="355600" lvl="1" indent="-174625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600" dirty="0" smtClean="0"/>
              <a:t>Empreses petites, mitjanes o microempreses amb la seu social a Catalunya</a:t>
            </a:r>
          </a:p>
          <a:p>
            <a:pPr marL="355600" lvl="1" indent="-174625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600" dirty="0" smtClean="0"/>
              <a:t>Amb compromís de participació aprovat per la direcció</a:t>
            </a:r>
          </a:p>
          <a:p>
            <a:pPr marL="355600" lvl="1" indent="-174625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600" dirty="0" smtClean="0"/>
              <a:t>Amb garanties d’interlocució amb la direcció de l’empresa</a:t>
            </a:r>
          </a:p>
          <a:p>
            <a:pPr marL="180975" indent="-180975">
              <a:lnSpc>
                <a:spcPct val="12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2000" dirty="0" smtClean="0"/>
              <a:t>Criteris de priorització:</a:t>
            </a:r>
          </a:p>
          <a:p>
            <a:pPr marL="355600" lvl="1" indent="-174625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600" dirty="0" smtClean="0"/>
              <a:t>Pimes petites (10 a 49 treballadors)</a:t>
            </a:r>
          </a:p>
          <a:p>
            <a:pPr marL="355600" lvl="1" indent="-174625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600" dirty="0" smtClean="0"/>
              <a:t>Sensibilitat i compromís</a:t>
            </a:r>
          </a:p>
          <a:p>
            <a:pPr marL="355600" lvl="1" indent="-174625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600" dirty="0" smtClean="0"/>
              <a:t>Existència de bones pràctiques prèvies</a:t>
            </a:r>
          </a:p>
          <a:p>
            <a:pPr marL="355600" lvl="1" indent="-174625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600" dirty="0" smtClean="0"/>
              <a:t>Cultura organitzativa i de gestió desenvolupades</a:t>
            </a:r>
          </a:p>
          <a:p>
            <a:pPr marL="355600" lvl="1" indent="-174625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600" dirty="0" smtClean="0">
                <a:hlinkClick r:id="rId2"/>
              </a:rPr>
              <a:t>Es valorarà la diversitat sectorial i territorial, i de dimensió</a:t>
            </a:r>
            <a:endParaRPr lang="ca-ES" sz="1600" b="1" dirty="0" smtClean="0">
              <a:solidFill>
                <a:schemeClr val="accent2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12060" y="153709"/>
            <a:ext cx="8229600" cy="71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3000" dirty="0" smtClean="0">
                <a:solidFill>
                  <a:schemeClr val="bg1"/>
                </a:solidFill>
              </a:rPr>
              <a:t>Podeu ser una de les participants</a:t>
            </a:r>
            <a:endParaRPr lang="ca-E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50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7891" y="1236061"/>
            <a:ext cx="5805464" cy="472205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ca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Materials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ca-ES" sz="1400" dirty="0"/>
              <a:t>E</a:t>
            </a:r>
            <a:r>
              <a:rPr lang="ca-ES" sz="1400" dirty="0" smtClean="0"/>
              <a:t>l programa disposarà d’una metodologia específica, que inclou uns materials </a:t>
            </a:r>
            <a:r>
              <a:rPr lang="ca-ES" sz="1400" dirty="0"/>
              <a:t>pautats per a facilitar que les empreses tinguin la capacitat de poder progressar </a:t>
            </a:r>
            <a:r>
              <a:rPr lang="ca-ES" sz="1400" dirty="0" smtClean="0"/>
              <a:t>amb un suport limitat. També es farà ús de recursos en línia.</a:t>
            </a:r>
          </a:p>
          <a:p>
            <a:pPr marL="0" indent="0">
              <a:lnSpc>
                <a:spcPct val="12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ca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Seguiment</a:t>
            </a:r>
            <a:endParaRPr lang="ca-E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ca-ES" sz="1400" dirty="0" smtClean="0"/>
              <a:t>La </a:t>
            </a:r>
            <a:r>
              <a:rPr lang="ca-ES" sz="1400" dirty="0"/>
              <a:t>metodologia inclou un seguiment dels participants, amb contacte </a:t>
            </a:r>
            <a:r>
              <a:rPr lang="ca-ES" sz="1400" dirty="0" smtClean="0"/>
              <a:t>periòdic per </a:t>
            </a:r>
            <a:r>
              <a:rPr lang="ca-ES" sz="1400" dirty="0"/>
              <a:t>a assegurar el progrés, si bé la càrrega de feina correspon a cada empresa participant. Aquest seguiment implica llançar els avisos d'agenda, anar aportant materials, possibilitat de contacte telefònic o telemàtic per a solucionar temes puntuals...</a:t>
            </a:r>
            <a:r>
              <a:rPr lang="en-US" sz="1400" dirty="0"/>
              <a:t> </a:t>
            </a:r>
            <a:endParaRPr lang="en-US" sz="1400" dirty="0" smtClean="0"/>
          </a:p>
          <a:p>
            <a:pPr marL="0" indent="0">
              <a:lnSpc>
                <a:spcPct val="12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ca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Experts sessions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ca-ES" sz="1400" dirty="0"/>
              <a:t>L</a:t>
            </a:r>
            <a:r>
              <a:rPr lang="ca-ES" sz="1400" dirty="0" smtClean="0"/>
              <a:t>es </a:t>
            </a:r>
            <a:r>
              <a:rPr lang="ca-ES" sz="1400" dirty="0"/>
              <a:t>sessions seran </a:t>
            </a:r>
            <a:r>
              <a:rPr lang="ca-ES" sz="1400" dirty="0" smtClean="0"/>
              <a:t>conduïdes pels experts Josep Maria Canyelles (coordinador) i José Antonio </a:t>
            </a:r>
            <a:r>
              <a:rPr lang="ca-ES" sz="1400" dirty="0" err="1" smtClean="0"/>
              <a:t>Lavado</a:t>
            </a:r>
            <a:r>
              <a:rPr lang="ca-ES" sz="1400" dirty="0" smtClean="0"/>
              <a:t>. A les consultories hi participen altres experts.</a:t>
            </a:r>
            <a:endParaRPr lang="ca-ES" sz="14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407807" y="1359430"/>
            <a:ext cx="2424136" cy="424452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2000" b="1" dirty="0" smtClean="0"/>
              <a:t>Característiques</a:t>
            </a:r>
          </a:p>
          <a:p>
            <a:pPr marL="180975" lvl="0" indent="-180975"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600" dirty="0"/>
              <a:t>Impacte alt</a:t>
            </a:r>
            <a:endParaRPr lang="en-US" sz="1600" dirty="0"/>
          </a:p>
          <a:p>
            <a:pPr marL="355600" lvl="1" indent="-174625"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200" dirty="0"/>
              <a:t>Orientat a l'acció, dinàmiques </a:t>
            </a:r>
            <a:r>
              <a:rPr lang="ca-ES" sz="1200" dirty="0" smtClean="0"/>
              <a:t>pràctiques</a:t>
            </a:r>
            <a:endParaRPr lang="ca-ES" sz="1200" dirty="0"/>
          </a:p>
          <a:p>
            <a:pPr marL="355600" lvl="1" indent="-174625"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200" dirty="0"/>
              <a:t>Implicació </a:t>
            </a:r>
            <a:r>
              <a:rPr lang="ca-ES" sz="1200" dirty="0" smtClean="0"/>
              <a:t>directiva</a:t>
            </a:r>
          </a:p>
          <a:p>
            <a:pPr marL="355600" lvl="1" indent="-174625"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200" dirty="0" smtClean="0"/>
              <a:t>Elements </a:t>
            </a:r>
            <a:r>
              <a:rPr lang="ca-ES" sz="1200" dirty="0"/>
              <a:t>de continuïtat </a:t>
            </a:r>
            <a:endParaRPr lang="en-US" sz="1200" dirty="0"/>
          </a:p>
          <a:p>
            <a:pPr marL="180975" lvl="0" indent="-180975"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600" dirty="0" smtClean="0"/>
              <a:t>Factors </a:t>
            </a:r>
            <a:r>
              <a:rPr lang="ca-ES" sz="1600" dirty="0"/>
              <a:t>d'èxit</a:t>
            </a:r>
            <a:endParaRPr lang="en-US" sz="1600" dirty="0"/>
          </a:p>
          <a:p>
            <a:pPr marL="355600" lvl="1" indent="-174625"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200" dirty="0"/>
              <a:t>Orientat a la realitat de les empreses </a:t>
            </a:r>
            <a:r>
              <a:rPr lang="ca-ES" sz="1200" dirty="0" smtClean="0"/>
              <a:t>participant</a:t>
            </a:r>
          </a:p>
          <a:p>
            <a:pPr marL="355600" lvl="1" indent="-174625"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200" dirty="0" smtClean="0"/>
              <a:t>Focus cap a un </a:t>
            </a:r>
            <a:r>
              <a:rPr lang="ca-ES" sz="1200" dirty="0"/>
              <a:t>model de negoci sostenible</a:t>
            </a:r>
          </a:p>
          <a:p>
            <a:pPr marL="355600" lvl="1" indent="-174625"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200" dirty="0"/>
              <a:t>Acompanyament </a:t>
            </a:r>
            <a:r>
              <a:rPr lang="ca-ES" sz="1200" dirty="0" smtClean="0"/>
              <a:t>expert</a:t>
            </a:r>
          </a:p>
          <a:p>
            <a:pPr marL="355600" lvl="1" indent="-174625"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200" dirty="0" smtClean="0"/>
              <a:t>Experiència de convocatòries anteriors (2008, 2015, 2016)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12060" y="153709"/>
            <a:ext cx="8229600" cy="71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3000" dirty="0" smtClean="0">
                <a:solidFill>
                  <a:schemeClr val="bg1"/>
                </a:solidFill>
              </a:rPr>
              <a:t>Metodologia</a:t>
            </a:r>
            <a:endParaRPr lang="ca-E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42221" y="1457203"/>
            <a:ext cx="8488567" cy="974626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marL="180975" indent="-180975">
              <a:spcBef>
                <a:spcPts val="2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ca-ES" dirty="0" smtClean="0"/>
              <a:t>Fer un Pla d’acció en sols 5 sessions</a:t>
            </a:r>
          </a:p>
          <a:p>
            <a:pPr marL="180975" indent="-180975">
              <a:spcBef>
                <a:spcPts val="2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ca-ES" dirty="0" smtClean="0"/>
              <a:t>1 sessió mensual (5 mesos)</a:t>
            </a:r>
          </a:p>
          <a:p>
            <a:pPr marL="180975" indent="-180975">
              <a:spcBef>
                <a:spcPts val="200"/>
              </a:spcBef>
              <a:buClr>
                <a:schemeClr val="tx2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ca-ES" dirty="0"/>
              <a:t>S</a:t>
            </a:r>
            <a:r>
              <a:rPr lang="ca-ES" dirty="0" smtClean="0"/>
              <a:t>essions </a:t>
            </a:r>
            <a:r>
              <a:rPr lang="ca-ES" dirty="0"/>
              <a:t>de </a:t>
            </a:r>
            <a:r>
              <a:rPr lang="ca-ES" dirty="0" smtClean="0"/>
              <a:t>consultoria i acompanyament </a:t>
            </a:r>
            <a:r>
              <a:rPr lang="ca-ES" i="1" dirty="0" err="1"/>
              <a:t>incompany</a:t>
            </a:r>
            <a:endParaRPr lang="ca-ES" i="1" dirty="0"/>
          </a:p>
        </p:txBody>
      </p:sp>
      <p:grpSp>
        <p:nvGrpSpPr>
          <p:cNvPr id="2" name="Agrupar 1"/>
          <p:cNvGrpSpPr/>
          <p:nvPr/>
        </p:nvGrpSpPr>
        <p:grpSpPr>
          <a:xfrm>
            <a:off x="342222" y="2597419"/>
            <a:ext cx="8488566" cy="2330956"/>
            <a:chOff x="464115" y="3809768"/>
            <a:chExt cx="7320720" cy="2330956"/>
          </a:xfrm>
        </p:grpSpPr>
        <p:sp>
          <p:nvSpPr>
            <p:cNvPr id="3" name="Forma libre 2"/>
            <p:cNvSpPr/>
            <p:nvPr/>
          </p:nvSpPr>
          <p:spPr>
            <a:xfrm>
              <a:off x="464115" y="3809768"/>
              <a:ext cx="801499" cy="2160000"/>
            </a:xfrm>
            <a:custGeom>
              <a:avLst/>
              <a:gdLst>
                <a:gd name="connsiteX0" fmla="*/ 0 w 660377"/>
                <a:gd name="connsiteY0" fmla="*/ 39623 h 396226"/>
                <a:gd name="connsiteX1" fmla="*/ 39623 w 660377"/>
                <a:gd name="connsiteY1" fmla="*/ 0 h 396226"/>
                <a:gd name="connsiteX2" fmla="*/ 620754 w 660377"/>
                <a:gd name="connsiteY2" fmla="*/ 0 h 396226"/>
                <a:gd name="connsiteX3" fmla="*/ 660377 w 660377"/>
                <a:gd name="connsiteY3" fmla="*/ 39623 h 396226"/>
                <a:gd name="connsiteX4" fmla="*/ 660377 w 660377"/>
                <a:gd name="connsiteY4" fmla="*/ 356603 h 396226"/>
                <a:gd name="connsiteX5" fmla="*/ 620754 w 660377"/>
                <a:gd name="connsiteY5" fmla="*/ 396226 h 396226"/>
                <a:gd name="connsiteX6" fmla="*/ 39623 w 660377"/>
                <a:gd name="connsiteY6" fmla="*/ 396226 h 396226"/>
                <a:gd name="connsiteX7" fmla="*/ 0 w 660377"/>
                <a:gd name="connsiteY7" fmla="*/ 356603 h 396226"/>
                <a:gd name="connsiteX8" fmla="*/ 0 w 660377"/>
                <a:gd name="connsiteY8" fmla="*/ 39623 h 39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0377" h="396226">
                  <a:moveTo>
                    <a:pt x="0" y="39623"/>
                  </a:moveTo>
                  <a:cubicBezTo>
                    <a:pt x="0" y="17740"/>
                    <a:pt x="17740" y="0"/>
                    <a:pt x="39623" y="0"/>
                  </a:cubicBezTo>
                  <a:lnTo>
                    <a:pt x="620754" y="0"/>
                  </a:lnTo>
                  <a:cubicBezTo>
                    <a:pt x="642637" y="0"/>
                    <a:pt x="660377" y="17740"/>
                    <a:pt x="660377" y="39623"/>
                  </a:cubicBezTo>
                  <a:lnTo>
                    <a:pt x="660377" y="356603"/>
                  </a:lnTo>
                  <a:cubicBezTo>
                    <a:pt x="660377" y="378486"/>
                    <a:pt x="642637" y="396226"/>
                    <a:pt x="620754" y="396226"/>
                  </a:cubicBezTo>
                  <a:lnTo>
                    <a:pt x="39623" y="396226"/>
                  </a:lnTo>
                  <a:cubicBezTo>
                    <a:pt x="17740" y="396226"/>
                    <a:pt x="0" y="378486"/>
                    <a:pt x="0" y="356603"/>
                  </a:cubicBezTo>
                  <a:lnTo>
                    <a:pt x="0" y="3962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173986" numCol="1" spcCol="1270" anchor="t" anchorCtr="0">
              <a:noAutofit/>
            </a:bodyPr>
            <a:lstStyle/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11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Comprendre el sentit empresarial de l'RSE</a:t>
              </a:r>
              <a:r>
                <a:rPr lang="ca-ES" sz="11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ca-ES" sz="11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Forma libre 5"/>
            <p:cNvSpPr/>
            <p:nvPr/>
          </p:nvSpPr>
          <p:spPr>
            <a:xfrm>
              <a:off x="1524174" y="3809768"/>
              <a:ext cx="801499" cy="2160000"/>
            </a:xfrm>
            <a:custGeom>
              <a:avLst/>
              <a:gdLst>
                <a:gd name="connsiteX0" fmla="*/ 0 w 659622"/>
                <a:gd name="connsiteY0" fmla="*/ 39623 h 396226"/>
                <a:gd name="connsiteX1" fmla="*/ 39623 w 659622"/>
                <a:gd name="connsiteY1" fmla="*/ 0 h 396226"/>
                <a:gd name="connsiteX2" fmla="*/ 619999 w 659622"/>
                <a:gd name="connsiteY2" fmla="*/ 0 h 396226"/>
                <a:gd name="connsiteX3" fmla="*/ 659622 w 659622"/>
                <a:gd name="connsiteY3" fmla="*/ 39623 h 396226"/>
                <a:gd name="connsiteX4" fmla="*/ 659622 w 659622"/>
                <a:gd name="connsiteY4" fmla="*/ 356603 h 396226"/>
                <a:gd name="connsiteX5" fmla="*/ 619999 w 659622"/>
                <a:gd name="connsiteY5" fmla="*/ 396226 h 396226"/>
                <a:gd name="connsiteX6" fmla="*/ 39623 w 659622"/>
                <a:gd name="connsiteY6" fmla="*/ 396226 h 396226"/>
                <a:gd name="connsiteX7" fmla="*/ 0 w 659622"/>
                <a:gd name="connsiteY7" fmla="*/ 356603 h 396226"/>
                <a:gd name="connsiteX8" fmla="*/ 0 w 659622"/>
                <a:gd name="connsiteY8" fmla="*/ 39623 h 39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9622" h="396226">
                  <a:moveTo>
                    <a:pt x="0" y="39623"/>
                  </a:moveTo>
                  <a:cubicBezTo>
                    <a:pt x="0" y="17740"/>
                    <a:pt x="17740" y="0"/>
                    <a:pt x="39623" y="0"/>
                  </a:cubicBezTo>
                  <a:lnTo>
                    <a:pt x="619999" y="0"/>
                  </a:lnTo>
                  <a:cubicBezTo>
                    <a:pt x="641882" y="0"/>
                    <a:pt x="659622" y="17740"/>
                    <a:pt x="659622" y="39623"/>
                  </a:cubicBezTo>
                  <a:lnTo>
                    <a:pt x="659622" y="356603"/>
                  </a:lnTo>
                  <a:cubicBezTo>
                    <a:pt x="659622" y="378486"/>
                    <a:pt x="641882" y="396226"/>
                    <a:pt x="619999" y="396226"/>
                  </a:cubicBezTo>
                  <a:lnTo>
                    <a:pt x="39623" y="396226"/>
                  </a:lnTo>
                  <a:cubicBezTo>
                    <a:pt x="17740" y="396226"/>
                    <a:pt x="0" y="378486"/>
                    <a:pt x="0" y="356603"/>
                  </a:cubicBezTo>
                  <a:lnTo>
                    <a:pt x="0" y="3962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151126" numCol="1" spcCol="1270" anchor="t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dirty="0" err="1" smtClean="0"/>
                <a:t>C</a:t>
              </a:r>
              <a:r>
                <a:rPr lang="es-ES" sz="1100" b="1" kern="1200" dirty="0" err="1" smtClean="0"/>
                <a:t>onsultoria</a:t>
              </a:r>
              <a:r>
                <a:rPr lang="es-ES" sz="1100" b="1" kern="1200" dirty="0" smtClean="0"/>
                <a:t> individual a cada empresa </a:t>
              </a:r>
              <a:r>
                <a:rPr lang="es-ES" sz="1100" b="1" kern="1200" dirty="0" err="1" smtClean="0"/>
                <a:t>participant</a:t>
              </a:r>
              <a:endParaRPr lang="es-ES" sz="1100" b="1" kern="1200" dirty="0"/>
            </a:p>
          </p:txBody>
        </p:sp>
        <p:sp>
          <p:nvSpPr>
            <p:cNvPr id="11" name="Rectángulo redondeado 10"/>
            <p:cNvSpPr/>
            <p:nvPr/>
          </p:nvSpPr>
          <p:spPr>
            <a:xfrm>
              <a:off x="1672047" y="5060724"/>
              <a:ext cx="776179" cy="1080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s-ES" sz="1050" dirty="0" err="1" smtClean="0"/>
                <a:t>Som</a:t>
              </a:r>
              <a:r>
                <a:rPr lang="es-ES" sz="1050" dirty="0" smtClean="0"/>
                <a:t>-hi! </a:t>
              </a:r>
              <a:r>
                <a:rPr lang="es-ES" sz="1050" dirty="0" err="1" smtClean="0"/>
                <a:t>Com</a:t>
              </a:r>
              <a:r>
                <a:rPr lang="es-ES" sz="1050" dirty="0" smtClean="0"/>
                <a:t> </a:t>
              </a:r>
              <a:r>
                <a:rPr lang="es-ES" sz="1050" dirty="0" err="1" smtClean="0"/>
                <a:t>començo</a:t>
              </a:r>
              <a:r>
                <a:rPr lang="es-ES" sz="1050" dirty="0" smtClean="0"/>
                <a:t>? </a:t>
              </a:r>
              <a:r>
                <a:rPr lang="es-ES" sz="1050" dirty="0" err="1" smtClean="0"/>
                <a:t>Sessi</a:t>
              </a:r>
              <a:r>
                <a:rPr lang="es-ES_tradnl" sz="1050" dirty="0" err="1" smtClean="0"/>
                <a:t>ó</a:t>
              </a:r>
              <a:r>
                <a:rPr lang="es-ES_tradnl" sz="1050" dirty="0" smtClean="0"/>
                <a:t> </a:t>
              </a:r>
              <a:r>
                <a:rPr lang="es-ES_tradnl" sz="1050" i="1" dirty="0" smtClean="0"/>
                <a:t>in </a:t>
              </a:r>
              <a:r>
                <a:rPr lang="es-ES_tradnl" sz="1050" i="1" dirty="0" err="1" smtClean="0"/>
                <a:t>company</a:t>
              </a:r>
              <a:endParaRPr lang="es-ES" sz="1050" i="1" dirty="0"/>
            </a:p>
          </p:txBody>
        </p:sp>
        <p:sp>
          <p:nvSpPr>
            <p:cNvPr id="14" name="Forma libre 13"/>
            <p:cNvSpPr/>
            <p:nvPr/>
          </p:nvSpPr>
          <p:spPr>
            <a:xfrm>
              <a:off x="2584233" y="3809768"/>
              <a:ext cx="801499" cy="2160000"/>
            </a:xfrm>
            <a:custGeom>
              <a:avLst/>
              <a:gdLst>
                <a:gd name="connsiteX0" fmla="*/ 0 w 660377"/>
                <a:gd name="connsiteY0" fmla="*/ 39623 h 396226"/>
                <a:gd name="connsiteX1" fmla="*/ 39623 w 660377"/>
                <a:gd name="connsiteY1" fmla="*/ 0 h 396226"/>
                <a:gd name="connsiteX2" fmla="*/ 620754 w 660377"/>
                <a:gd name="connsiteY2" fmla="*/ 0 h 396226"/>
                <a:gd name="connsiteX3" fmla="*/ 660377 w 660377"/>
                <a:gd name="connsiteY3" fmla="*/ 39623 h 396226"/>
                <a:gd name="connsiteX4" fmla="*/ 660377 w 660377"/>
                <a:gd name="connsiteY4" fmla="*/ 356603 h 396226"/>
                <a:gd name="connsiteX5" fmla="*/ 620754 w 660377"/>
                <a:gd name="connsiteY5" fmla="*/ 396226 h 396226"/>
                <a:gd name="connsiteX6" fmla="*/ 39623 w 660377"/>
                <a:gd name="connsiteY6" fmla="*/ 396226 h 396226"/>
                <a:gd name="connsiteX7" fmla="*/ 0 w 660377"/>
                <a:gd name="connsiteY7" fmla="*/ 356603 h 396226"/>
                <a:gd name="connsiteX8" fmla="*/ 0 w 660377"/>
                <a:gd name="connsiteY8" fmla="*/ 39623 h 39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0377" h="396226">
                  <a:moveTo>
                    <a:pt x="0" y="39623"/>
                  </a:moveTo>
                  <a:cubicBezTo>
                    <a:pt x="0" y="17740"/>
                    <a:pt x="17740" y="0"/>
                    <a:pt x="39623" y="0"/>
                  </a:cubicBezTo>
                  <a:lnTo>
                    <a:pt x="620754" y="0"/>
                  </a:lnTo>
                  <a:cubicBezTo>
                    <a:pt x="642637" y="0"/>
                    <a:pt x="660377" y="17740"/>
                    <a:pt x="660377" y="39623"/>
                  </a:cubicBezTo>
                  <a:lnTo>
                    <a:pt x="660377" y="356603"/>
                  </a:lnTo>
                  <a:cubicBezTo>
                    <a:pt x="660377" y="378486"/>
                    <a:pt x="642637" y="396226"/>
                    <a:pt x="620754" y="396226"/>
                  </a:cubicBezTo>
                  <a:lnTo>
                    <a:pt x="39623" y="396226"/>
                  </a:lnTo>
                  <a:cubicBezTo>
                    <a:pt x="17740" y="396226"/>
                    <a:pt x="0" y="378486"/>
                    <a:pt x="0" y="356603"/>
                  </a:cubicBezTo>
                  <a:lnTo>
                    <a:pt x="0" y="3962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173986" numCol="1" spcCol="1270" anchor="t" anchorCtr="0">
              <a:noAutofit/>
            </a:bodyPr>
            <a:lstStyle/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11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Analitzar la sostenibilitat en els cinc vectors</a:t>
              </a:r>
              <a:r>
                <a:rPr lang="ca-ES" sz="11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ca-ES" sz="11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Forma libre 15"/>
            <p:cNvSpPr/>
            <p:nvPr/>
          </p:nvSpPr>
          <p:spPr>
            <a:xfrm>
              <a:off x="3378636" y="3993622"/>
              <a:ext cx="155236" cy="165600"/>
            </a:xfrm>
            <a:custGeom>
              <a:avLst/>
              <a:gdLst>
                <a:gd name="connsiteX0" fmla="*/ 0 w 211945"/>
                <a:gd name="connsiteY0" fmla="*/ 32851 h 164254"/>
                <a:gd name="connsiteX1" fmla="*/ 129818 w 211945"/>
                <a:gd name="connsiteY1" fmla="*/ 32851 h 164254"/>
                <a:gd name="connsiteX2" fmla="*/ 129818 w 211945"/>
                <a:gd name="connsiteY2" fmla="*/ 0 h 164254"/>
                <a:gd name="connsiteX3" fmla="*/ 211945 w 211945"/>
                <a:gd name="connsiteY3" fmla="*/ 82127 h 164254"/>
                <a:gd name="connsiteX4" fmla="*/ 129818 w 211945"/>
                <a:gd name="connsiteY4" fmla="*/ 164254 h 164254"/>
                <a:gd name="connsiteX5" fmla="*/ 129818 w 211945"/>
                <a:gd name="connsiteY5" fmla="*/ 131403 h 164254"/>
                <a:gd name="connsiteX6" fmla="*/ 0 w 211945"/>
                <a:gd name="connsiteY6" fmla="*/ 131403 h 164254"/>
                <a:gd name="connsiteX7" fmla="*/ 0 w 211945"/>
                <a:gd name="connsiteY7" fmla="*/ 32851 h 1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945" h="164254">
                  <a:moveTo>
                    <a:pt x="0" y="32851"/>
                  </a:moveTo>
                  <a:lnTo>
                    <a:pt x="129818" y="32851"/>
                  </a:lnTo>
                  <a:lnTo>
                    <a:pt x="129818" y="0"/>
                  </a:lnTo>
                  <a:lnTo>
                    <a:pt x="211945" y="82127"/>
                  </a:lnTo>
                  <a:lnTo>
                    <a:pt x="129818" y="164254"/>
                  </a:lnTo>
                  <a:lnTo>
                    <a:pt x="129818" y="131403"/>
                  </a:lnTo>
                  <a:lnTo>
                    <a:pt x="0" y="131403"/>
                  </a:lnTo>
                  <a:lnTo>
                    <a:pt x="0" y="32851"/>
                  </a:lnTo>
                  <a:close/>
                </a:path>
              </a:pathLst>
            </a:custGeom>
            <a:solidFill>
              <a:srgbClr val="F79646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32851" rIns="49276" bIns="32851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a-ES" sz="400" kern="1200"/>
            </a:p>
          </p:txBody>
        </p:sp>
        <p:sp>
          <p:nvSpPr>
            <p:cNvPr id="17" name="Forma libre 16"/>
            <p:cNvSpPr/>
            <p:nvPr/>
          </p:nvSpPr>
          <p:spPr>
            <a:xfrm>
              <a:off x="3644293" y="3809768"/>
              <a:ext cx="801499" cy="2160000"/>
            </a:xfrm>
            <a:custGeom>
              <a:avLst/>
              <a:gdLst>
                <a:gd name="connsiteX0" fmla="*/ 0 w 660377"/>
                <a:gd name="connsiteY0" fmla="*/ 39623 h 396226"/>
                <a:gd name="connsiteX1" fmla="*/ 39623 w 660377"/>
                <a:gd name="connsiteY1" fmla="*/ 0 h 396226"/>
                <a:gd name="connsiteX2" fmla="*/ 620754 w 660377"/>
                <a:gd name="connsiteY2" fmla="*/ 0 h 396226"/>
                <a:gd name="connsiteX3" fmla="*/ 660377 w 660377"/>
                <a:gd name="connsiteY3" fmla="*/ 39623 h 396226"/>
                <a:gd name="connsiteX4" fmla="*/ 660377 w 660377"/>
                <a:gd name="connsiteY4" fmla="*/ 356603 h 396226"/>
                <a:gd name="connsiteX5" fmla="*/ 620754 w 660377"/>
                <a:gd name="connsiteY5" fmla="*/ 396226 h 396226"/>
                <a:gd name="connsiteX6" fmla="*/ 39623 w 660377"/>
                <a:gd name="connsiteY6" fmla="*/ 396226 h 396226"/>
                <a:gd name="connsiteX7" fmla="*/ 0 w 660377"/>
                <a:gd name="connsiteY7" fmla="*/ 356603 h 396226"/>
                <a:gd name="connsiteX8" fmla="*/ 0 w 660377"/>
                <a:gd name="connsiteY8" fmla="*/ 39623 h 39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0377" h="396226">
                  <a:moveTo>
                    <a:pt x="0" y="39623"/>
                  </a:moveTo>
                  <a:cubicBezTo>
                    <a:pt x="0" y="17740"/>
                    <a:pt x="17740" y="0"/>
                    <a:pt x="39623" y="0"/>
                  </a:cubicBezTo>
                  <a:lnTo>
                    <a:pt x="620754" y="0"/>
                  </a:lnTo>
                  <a:cubicBezTo>
                    <a:pt x="642637" y="0"/>
                    <a:pt x="660377" y="17740"/>
                    <a:pt x="660377" y="39623"/>
                  </a:cubicBezTo>
                  <a:lnTo>
                    <a:pt x="660377" y="356603"/>
                  </a:lnTo>
                  <a:cubicBezTo>
                    <a:pt x="660377" y="378486"/>
                    <a:pt x="642637" y="396226"/>
                    <a:pt x="620754" y="396226"/>
                  </a:cubicBezTo>
                  <a:lnTo>
                    <a:pt x="39623" y="396226"/>
                  </a:lnTo>
                  <a:cubicBezTo>
                    <a:pt x="17740" y="396226"/>
                    <a:pt x="0" y="378486"/>
                    <a:pt x="0" y="356603"/>
                  </a:cubicBezTo>
                  <a:lnTo>
                    <a:pt x="0" y="3962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173986" numCol="1" spcCol="1270" anchor="t" anchorCtr="0">
              <a:noAutofit/>
            </a:bodyPr>
            <a:lstStyle/>
            <a:p>
              <a:pPr lvl="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Contrastar resultats amb grups interès</a:t>
              </a:r>
              <a:r>
                <a:rPr lang="ca-ES" sz="11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ca-ES" sz="11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Forma libre 18"/>
            <p:cNvSpPr/>
            <p:nvPr/>
          </p:nvSpPr>
          <p:spPr>
            <a:xfrm>
              <a:off x="4435147" y="3993622"/>
              <a:ext cx="155236" cy="165600"/>
            </a:xfrm>
            <a:custGeom>
              <a:avLst/>
              <a:gdLst>
                <a:gd name="connsiteX0" fmla="*/ 0 w 211945"/>
                <a:gd name="connsiteY0" fmla="*/ 32851 h 164254"/>
                <a:gd name="connsiteX1" fmla="*/ 129818 w 211945"/>
                <a:gd name="connsiteY1" fmla="*/ 32851 h 164254"/>
                <a:gd name="connsiteX2" fmla="*/ 129818 w 211945"/>
                <a:gd name="connsiteY2" fmla="*/ 0 h 164254"/>
                <a:gd name="connsiteX3" fmla="*/ 211945 w 211945"/>
                <a:gd name="connsiteY3" fmla="*/ 82127 h 164254"/>
                <a:gd name="connsiteX4" fmla="*/ 129818 w 211945"/>
                <a:gd name="connsiteY4" fmla="*/ 164254 h 164254"/>
                <a:gd name="connsiteX5" fmla="*/ 129818 w 211945"/>
                <a:gd name="connsiteY5" fmla="*/ 131403 h 164254"/>
                <a:gd name="connsiteX6" fmla="*/ 0 w 211945"/>
                <a:gd name="connsiteY6" fmla="*/ 131403 h 164254"/>
                <a:gd name="connsiteX7" fmla="*/ 0 w 211945"/>
                <a:gd name="connsiteY7" fmla="*/ 32851 h 1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945" h="164254">
                  <a:moveTo>
                    <a:pt x="0" y="32851"/>
                  </a:moveTo>
                  <a:lnTo>
                    <a:pt x="129818" y="32851"/>
                  </a:lnTo>
                  <a:lnTo>
                    <a:pt x="129818" y="0"/>
                  </a:lnTo>
                  <a:lnTo>
                    <a:pt x="211945" y="82127"/>
                  </a:lnTo>
                  <a:lnTo>
                    <a:pt x="129818" y="164254"/>
                  </a:lnTo>
                  <a:lnTo>
                    <a:pt x="129818" y="131403"/>
                  </a:lnTo>
                  <a:lnTo>
                    <a:pt x="0" y="131403"/>
                  </a:lnTo>
                  <a:lnTo>
                    <a:pt x="0" y="32851"/>
                  </a:lnTo>
                  <a:close/>
                </a:path>
              </a:pathLst>
            </a:custGeom>
            <a:solidFill>
              <a:srgbClr val="F79646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32851" rIns="49276" bIns="32851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a-ES" sz="400" kern="1200"/>
            </a:p>
          </p:txBody>
        </p:sp>
        <p:sp>
          <p:nvSpPr>
            <p:cNvPr id="20" name="Forma libre 19"/>
            <p:cNvSpPr/>
            <p:nvPr/>
          </p:nvSpPr>
          <p:spPr>
            <a:xfrm>
              <a:off x="4704351" y="3809768"/>
              <a:ext cx="801499" cy="2160000"/>
            </a:xfrm>
            <a:custGeom>
              <a:avLst/>
              <a:gdLst>
                <a:gd name="connsiteX0" fmla="*/ 0 w 660377"/>
                <a:gd name="connsiteY0" fmla="*/ 39623 h 396226"/>
                <a:gd name="connsiteX1" fmla="*/ 39623 w 660377"/>
                <a:gd name="connsiteY1" fmla="*/ 0 h 396226"/>
                <a:gd name="connsiteX2" fmla="*/ 620754 w 660377"/>
                <a:gd name="connsiteY2" fmla="*/ 0 h 396226"/>
                <a:gd name="connsiteX3" fmla="*/ 660377 w 660377"/>
                <a:gd name="connsiteY3" fmla="*/ 39623 h 396226"/>
                <a:gd name="connsiteX4" fmla="*/ 660377 w 660377"/>
                <a:gd name="connsiteY4" fmla="*/ 356603 h 396226"/>
                <a:gd name="connsiteX5" fmla="*/ 620754 w 660377"/>
                <a:gd name="connsiteY5" fmla="*/ 396226 h 396226"/>
                <a:gd name="connsiteX6" fmla="*/ 39623 w 660377"/>
                <a:gd name="connsiteY6" fmla="*/ 396226 h 396226"/>
                <a:gd name="connsiteX7" fmla="*/ 0 w 660377"/>
                <a:gd name="connsiteY7" fmla="*/ 356603 h 396226"/>
                <a:gd name="connsiteX8" fmla="*/ 0 w 660377"/>
                <a:gd name="connsiteY8" fmla="*/ 39623 h 39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0377" h="396226">
                  <a:moveTo>
                    <a:pt x="0" y="39623"/>
                  </a:moveTo>
                  <a:cubicBezTo>
                    <a:pt x="0" y="17740"/>
                    <a:pt x="17740" y="0"/>
                    <a:pt x="39623" y="0"/>
                  </a:cubicBezTo>
                  <a:lnTo>
                    <a:pt x="620754" y="0"/>
                  </a:lnTo>
                  <a:cubicBezTo>
                    <a:pt x="642637" y="0"/>
                    <a:pt x="660377" y="17740"/>
                    <a:pt x="660377" y="39623"/>
                  </a:cubicBezTo>
                  <a:lnTo>
                    <a:pt x="660377" y="356603"/>
                  </a:lnTo>
                  <a:cubicBezTo>
                    <a:pt x="660377" y="378486"/>
                    <a:pt x="642637" y="396226"/>
                    <a:pt x="620754" y="396226"/>
                  </a:cubicBezTo>
                  <a:lnTo>
                    <a:pt x="39623" y="396226"/>
                  </a:lnTo>
                  <a:cubicBezTo>
                    <a:pt x="17740" y="396226"/>
                    <a:pt x="0" y="378486"/>
                    <a:pt x="0" y="356603"/>
                  </a:cubicBezTo>
                  <a:lnTo>
                    <a:pt x="0" y="3962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173986" numCol="1" spcCol="1270" anchor="t" anchorCtr="0">
              <a:noAutofit/>
            </a:bodyPr>
            <a:lstStyle/>
            <a:p>
              <a:pPr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Autoavaluar</a:t>
              </a:r>
              <a:r>
                <a:rPr lang="ca-E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-se i marcar objectius </a:t>
              </a:r>
              <a:endParaRPr lang="ca-ES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a-ES" sz="11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Rectángulo redondeado 20"/>
            <p:cNvSpPr/>
            <p:nvPr/>
          </p:nvSpPr>
          <p:spPr>
            <a:xfrm>
              <a:off x="4874011" y="5060724"/>
              <a:ext cx="776179" cy="1080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0" lvl="1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1050" dirty="0" smtClean="0"/>
                <a:t>En </a:t>
              </a:r>
              <a:r>
                <a:rPr lang="es-ES" sz="1050" dirty="0" err="1"/>
                <a:t>qu</a:t>
              </a:r>
              <a:r>
                <a:rPr lang="es-ES_tradnl" sz="1050" dirty="0" err="1"/>
                <a:t>è</a:t>
              </a:r>
              <a:r>
                <a:rPr lang="es-ES_tradnl" sz="1050" dirty="0"/>
                <a:t> i </a:t>
              </a:r>
              <a:r>
                <a:rPr lang="es-ES_tradnl" sz="1050" dirty="0" err="1"/>
                <a:t>com</a:t>
              </a:r>
              <a:r>
                <a:rPr lang="es-ES_tradnl" sz="1050" dirty="0"/>
                <a:t> he de </a:t>
              </a:r>
              <a:r>
                <a:rPr lang="es-ES_tradnl" sz="1050" dirty="0" err="1"/>
                <a:t>progressar</a:t>
              </a:r>
              <a:r>
                <a:rPr lang="es-ES_tradnl" sz="1050" dirty="0"/>
                <a:t>?</a:t>
              </a:r>
              <a:endParaRPr lang="es-ES" sz="1050" i="1" dirty="0"/>
            </a:p>
            <a:p>
              <a:pPr marL="0" lvl="1" algn="l" defTabSz="466725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ca-ES" sz="1050" kern="1200" dirty="0"/>
            </a:p>
          </p:txBody>
        </p:sp>
        <p:sp>
          <p:nvSpPr>
            <p:cNvPr id="23" name="Forma libre 22"/>
            <p:cNvSpPr/>
            <p:nvPr/>
          </p:nvSpPr>
          <p:spPr>
            <a:xfrm>
              <a:off x="5764410" y="3809768"/>
              <a:ext cx="801499" cy="2160000"/>
            </a:xfrm>
            <a:custGeom>
              <a:avLst/>
              <a:gdLst>
                <a:gd name="connsiteX0" fmla="*/ 0 w 659622"/>
                <a:gd name="connsiteY0" fmla="*/ 39623 h 396226"/>
                <a:gd name="connsiteX1" fmla="*/ 39623 w 659622"/>
                <a:gd name="connsiteY1" fmla="*/ 0 h 396226"/>
                <a:gd name="connsiteX2" fmla="*/ 619999 w 659622"/>
                <a:gd name="connsiteY2" fmla="*/ 0 h 396226"/>
                <a:gd name="connsiteX3" fmla="*/ 659622 w 659622"/>
                <a:gd name="connsiteY3" fmla="*/ 39623 h 396226"/>
                <a:gd name="connsiteX4" fmla="*/ 659622 w 659622"/>
                <a:gd name="connsiteY4" fmla="*/ 356603 h 396226"/>
                <a:gd name="connsiteX5" fmla="*/ 619999 w 659622"/>
                <a:gd name="connsiteY5" fmla="*/ 396226 h 396226"/>
                <a:gd name="connsiteX6" fmla="*/ 39623 w 659622"/>
                <a:gd name="connsiteY6" fmla="*/ 396226 h 396226"/>
                <a:gd name="connsiteX7" fmla="*/ 0 w 659622"/>
                <a:gd name="connsiteY7" fmla="*/ 356603 h 396226"/>
                <a:gd name="connsiteX8" fmla="*/ 0 w 659622"/>
                <a:gd name="connsiteY8" fmla="*/ 39623 h 39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9622" h="396226">
                  <a:moveTo>
                    <a:pt x="0" y="39623"/>
                  </a:moveTo>
                  <a:cubicBezTo>
                    <a:pt x="0" y="17740"/>
                    <a:pt x="17740" y="0"/>
                    <a:pt x="39623" y="0"/>
                  </a:cubicBezTo>
                  <a:lnTo>
                    <a:pt x="619999" y="0"/>
                  </a:lnTo>
                  <a:cubicBezTo>
                    <a:pt x="641882" y="0"/>
                    <a:pt x="659622" y="17740"/>
                    <a:pt x="659622" y="39623"/>
                  </a:cubicBezTo>
                  <a:lnTo>
                    <a:pt x="659622" y="356603"/>
                  </a:lnTo>
                  <a:cubicBezTo>
                    <a:pt x="659622" y="378486"/>
                    <a:pt x="641882" y="396226"/>
                    <a:pt x="619999" y="396226"/>
                  </a:cubicBezTo>
                  <a:lnTo>
                    <a:pt x="39623" y="396226"/>
                  </a:lnTo>
                  <a:cubicBezTo>
                    <a:pt x="17740" y="396226"/>
                    <a:pt x="0" y="378486"/>
                    <a:pt x="0" y="356603"/>
                  </a:cubicBezTo>
                  <a:lnTo>
                    <a:pt x="0" y="39623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151126" numCol="1" spcCol="1270" anchor="t" anchorCtr="0">
              <a:noAutofit/>
            </a:bodyPr>
            <a:lstStyle/>
            <a:p>
              <a:pPr lvl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100" b="1" dirty="0" err="1"/>
                <a:t>C</a:t>
              </a:r>
              <a:r>
                <a:rPr lang="es-ES" sz="1100" b="1" kern="1200" dirty="0" err="1" smtClean="0"/>
                <a:t>onsultoria</a:t>
              </a:r>
              <a:r>
                <a:rPr lang="es-ES" sz="1100" b="1" kern="1200" dirty="0" smtClean="0"/>
                <a:t> individual a cada empresa </a:t>
              </a:r>
              <a:r>
                <a:rPr lang="es-ES" sz="1100" b="1" kern="1200" dirty="0" err="1" smtClean="0"/>
                <a:t>participant</a:t>
              </a:r>
              <a:r>
                <a:rPr lang="es-ES" sz="1100" b="1" kern="1200" dirty="0" smtClean="0"/>
                <a:t>.</a:t>
              </a:r>
              <a:endParaRPr lang="es-ES" sz="1100" b="1" kern="1200" dirty="0"/>
            </a:p>
          </p:txBody>
        </p:sp>
        <p:sp>
          <p:nvSpPr>
            <p:cNvPr id="24" name="Rectángulo redondeado 23"/>
            <p:cNvSpPr/>
            <p:nvPr/>
          </p:nvSpPr>
          <p:spPr>
            <a:xfrm>
              <a:off x="5941333" y="5060724"/>
              <a:ext cx="776179" cy="1080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s-ES" sz="1050" dirty="0" err="1" smtClean="0"/>
                <a:t>Som</a:t>
              </a:r>
              <a:r>
                <a:rPr lang="es-ES" sz="1050" dirty="0" smtClean="0"/>
                <a:t>-hi! </a:t>
              </a:r>
              <a:r>
                <a:rPr lang="es-ES" sz="1050" dirty="0" err="1" smtClean="0"/>
                <a:t>Què</a:t>
              </a:r>
              <a:r>
                <a:rPr lang="es-ES" sz="1050" dirty="0" smtClean="0"/>
                <a:t> </a:t>
              </a:r>
              <a:r>
                <a:rPr lang="es-ES" sz="1050" dirty="0" err="1" smtClean="0"/>
                <a:t>faig</a:t>
              </a:r>
              <a:r>
                <a:rPr lang="es-ES" sz="1050" dirty="0" smtClean="0"/>
                <a:t>? </a:t>
              </a:r>
              <a:r>
                <a:rPr lang="es-ES" sz="1050" dirty="0" err="1" smtClean="0"/>
                <a:t>Sessi</a:t>
              </a:r>
              <a:r>
                <a:rPr lang="es-ES_tradnl" sz="1050" dirty="0" err="1" smtClean="0"/>
                <a:t>ó</a:t>
              </a:r>
              <a:r>
                <a:rPr lang="es-ES_tradnl" sz="1050" dirty="0" smtClean="0"/>
                <a:t> </a:t>
              </a:r>
              <a:r>
                <a:rPr lang="es-ES_tradnl" sz="1050" i="1" dirty="0" smtClean="0"/>
                <a:t>in </a:t>
              </a:r>
              <a:r>
                <a:rPr lang="es-ES_tradnl" sz="1050" i="1" dirty="0" err="1" smtClean="0"/>
                <a:t>company</a:t>
              </a:r>
              <a:endParaRPr lang="es-ES" sz="1050" i="1" dirty="0"/>
            </a:p>
          </p:txBody>
        </p:sp>
        <p:sp>
          <p:nvSpPr>
            <p:cNvPr id="26" name="Forma libre 25"/>
            <p:cNvSpPr/>
            <p:nvPr/>
          </p:nvSpPr>
          <p:spPr>
            <a:xfrm>
              <a:off x="6824469" y="3809768"/>
              <a:ext cx="801499" cy="2160000"/>
            </a:xfrm>
            <a:custGeom>
              <a:avLst/>
              <a:gdLst>
                <a:gd name="connsiteX0" fmla="*/ 0 w 660377"/>
                <a:gd name="connsiteY0" fmla="*/ 39623 h 396226"/>
                <a:gd name="connsiteX1" fmla="*/ 39623 w 660377"/>
                <a:gd name="connsiteY1" fmla="*/ 0 h 396226"/>
                <a:gd name="connsiteX2" fmla="*/ 620754 w 660377"/>
                <a:gd name="connsiteY2" fmla="*/ 0 h 396226"/>
                <a:gd name="connsiteX3" fmla="*/ 660377 w 660377"/>
                <a:gd name="connsiteY3" fmla="*/ 39623 h 396226"/>
                <a:gd name="connsiteX4" fmla="*/ 660377 w 660377"/>
                <a:gd name="connsiteY4" fmla="*/ 356603 h 396226"/>
                <a:gd name="connsiteX5" fmla="*/ 620754 w 660377"/>
                <a:gd name="connsiteY5" fmla="*/ 396226 h 396226"/>
                <a:gd name="connsiteX6" fmla="*/ 39623 w 660377"/>
                <a:gd name="connsiteY6" fmla="*/ 396226 h 396226"/>
                <a:gd name="connsiteX7" fmla="*/ 0 w 660377"/>
                <a:gd name="connsiteY7" fmla="*/ 356603 h 396226"/>
                <a:gd name="connsiteX8" fmla="*/ 0 w 660377"/>
                <a:gd name="connsiteY8" fmla="*/ 39623 h 39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0377" h="396226">
                  <a:moveTo>
                    <a:pt x="0" y="39623"/>
                  </a:moveTo>
                  <a:cubicBezTo>
                    <a:pt x="0" y="17740"/>
                    <a:pt x="17740" y="0"/>
                    <a:pt x="39623" y="0"/>
                  </a:cubicBezTo>
                  <a:lnTo>
                    <a:pt x="620754" y="0"/>
                  </a:lnTo>
                  <a:cubicBezTo>
                    <a:pt x="642637" y="0"/>
                    <a:pt x="660377" y="17740"/>
                    <a:pt x="660377" y="39623"/>
                  </a:cubicBezTo>
                  <a:lnTo>
                    <a:pt x="660377" y="356603"/>
                  </a:lnTo>
                  <a:cubicBezTo>
                    <a:pt x="660377" y="378486"/>
                    <a:pt x="642637" y="396226"/>
                    <a:pt x="620754" y="396226"/>
                  </a:cubicBezTo>
                  <a:lnTo>
                    <a:pt x="39623" y="396226"/>
                  </a:lnTo>
                  <a:cubicBezTo>
                    <a:pt x="17740" y="396226"/>
                    <a:pt x="0" y="378486"/>
                    <a:pt x="0" y="356603"/>
                  </a:cubicBezTo>
                  <a:lnTo>
                    <a:pt x="0" y="39623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173986" numCol="1" spcCol="1270" anchor="t" anchorCtr="0">
              <a:noAutofit/>
            </a:bodyPr>
            <a:lstStyle/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1100" b="1" kern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Desenvolu</a:t>
              </a:r>
              <a:r>
                <a:rPr lang="ca-E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</a:t>
              </a:r>
              <a:r>
                <a:rPr lang="ca-ES" sz="1100" b="1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 un pla d'acció d'RSE</a:t>
              </a:r>
              <a:r>
                <a:rPr lang="ca-ES" sz="11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endParaRPr lang="ca-ES" sz="1100" kern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Rectángulo redondeado 26"/>
            <p:cNvSpPr/>
            <p:nvPr/>
          </p:nvSpPr>
          <p:spPr>
            <a:xfrm>
              <a:off x="7008656" y="5060724"/>
              <a:ext cx="776179" cy="1080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78232" rIns="78232" bIns="78232" numCol="1" spcCol="1270" anchor="t" anchorCtr="0">
              <a:noAutofit/>
            </a:bodyPr>
            <a:lstStyle/>
            <a:p>
              <a:pPr marL="0" lvl="1" algn="l" defTabSz="466725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ca-ES" sz="1050" kern="1200" dirty="0" smtClean="0"/>
                <a:t>Què hauria de fer?</a:t>
              </a:r>
              <a:endParaRPr lang="ca-ES" sz="1050" kern="1200" dirty="0"/>
            </a:p>
          </p:txBody>
        </p:sp>
        <p:sp>
          <p:nvSpPr>
            <p:cNvPr id="34" name="Rectángulo redondeado 33"/>
            <p:cNvSpPr/>
            <p:nvPr/>
          </p:nvSpPr>
          <p:spPr>
            <a:xfrm>
              <a:off x="604726" y="5060724"/>
              <a:ext cx="776179" cy="1080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s-ES" sz="1050" dirty="0" smtClean="0"/>
                <a:t>Per </a:t>
              </a:r>
              <a:r>
                <a:rPr lang="es-ES" sz="1050" dirty="0" err="1" smtClean="0"/>
                <a:t>qu</a:t>
              </a:r>
              <a:r>
                <a:rPr lang="es-ES_tradnl" sz="1050" dirty="0" err="1" smtClean="0"/>
                <a:t>è</a:t>
              </a:r>
              <a:r>
                <a:rPr lang="es-ES_tradnl" sz="1050" dirty="0" smtClean="0"/>
                <a:t> </a:t>
              </a:r>
              <a:r>
                <a:rPr lang="es-ES_tradnl" sz="1050" dirty="0" err="1" smtClean="0"/>
                <a:t>hauria</a:t>
              </a:r>
              <a:r>
                <a:rPr lang="es-ES_tradnl" sz="1050" dirty="0" smtClean="0"/>
                <a:t> de </a:t>
              </a:r>
              <a:r>
                <a:rPr lang="es-ES_tradnl" sz="1050" dirty="0" err="1" smtClean="0"/>
                <a:t>fer</a:t>
              </a:r>
              <a:r>
                <a:rPr lang="es-ES_tradnl" sz="1050" dirty="0" smtClean="0"/>
                <a:t> RSE la </a:t>
              </a:r>
              <a:r>
                <a:rPr lang="es-ES_tradnl" sz="1050" dirty="0" err="1" smtClean="0"/>
                <a:t>meva</a:t>
              </a:r>
              <a:r>
                <a:rPr lang="es-ES_tradnl" sz="1050" dirty="0" smtClean="0"/>
                <a:t> empresa?</a:t>
              </a:r>
            </a:p>
          </p:txBody>
        </p:sp>
        <p:sp>
          <p:nvSpPr>
            <p:cNvPr id="35" name="Forma libre 34"/>
            <p:cNvSpPr/>
            <p:nvPr/>
          </p:nvSpPr>
          <p:spPr>
            <a:xfrm>
              <a:off x="5491657" y="3993622"/>
              <a:ext cx="155236" cy="165600"/>
            </a:xfrm>
            <a:custGeom>
              <a:avLst/>
              <a:gdLst>
                <a:gd name="connsiteX0" fmla="*/ 0 w 211945"/>
                <a:gd name="connsiteY0" fmla="*/ 32851 h 164254"/>
                <a:gd name="connsiteX1" fmla="*/ 129818 w 211945"/>
                <a:gd name="connsiteY1" fmla="*/ 32851 h 164254"/>
                <a:gd name="connsiteX2" fmla="*/ 129818 w 211945"/>
                <a:gd name="connsiteY2" fmla="*/ 0 h 164254"/>
                <a:gd name="connsiteX3" fmla="*/ 211945 w 211945"/>
                <a:gd name="connsiteY3" fmla="*/ 82127 h 164254"/>
                <a:gd name="connsiteX4" fmla="*/ 129818 w 211945"/>
                <a:gd name="connsiteY4" fmla="*/ 164254 h 164254"/>
                <a:gd name="connsiteX5" fmla="*/ 129818 w 211945"/>
                <a:gd name="connsiteY5" fmla="*/ 131403 h 164254"/>
                <a:gd name="connsiteX6" fmla="*/ 0 w 211945"/>
                <a:gd name="connsiteY6" fmla="*/ 131403 h 164254"/>
                <a:gd name="connsiteX7" fmla="*/ 0 w 211945"/>
                <a:gd name="connsiteY7" fmla="*/ 32851 h 1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945" h="164254">
                  <a:moveTo>
                    <a:pt x="0" y="32851"/>
                  </a:moveTo>
                  <a:lnTo>
                    <a:pt x="129818" y="32851"/>
                  </a:lnTo>
                  <a:lnTo>
                    <a:pt x="129818" y="0"/>
                  </a:lnTo>
                  <a:lnTo>
                    <a:pt x="211945" y="82127"/>
                  </a:lnTo>
                  <a:lnTo>
                    <a:pt x="129818" y="164254"/>
                  </a:lnTo>
                  <a:lnTo>
                    <a:pt x="129818" y="131403"/>
                  </a:lnTo>
                  <a:lnTo>
                    <a:pt x="0" y="131403"/>
                  </a:lnTo>
                  <a:lnTo>
                    <a:pt x="0" y="32851"/>
                  </a:lnTo>
                  <a:close/>
                </a:path>
              </a:pathLst>
            </a:custGeom>
            <a:solidFill>
              <a:srgbClr val="F79646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32851" rIns="49276" bIns="32851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a-ES" sz="400" kern="1200"/>
            </a:p>
          </p:txBody>
        </p:sp>
        <p:sp>
          <p:nvSpPr>
            <p:cNvPr id="36" name="Forma libre 35"/>
            <p:cNvSpPr/>
            <p:nvPr/>
          </p:nvSpPr>
          <p:spPr>
            <a:xfrm>
              <a:off x="1265614" y="3993622"/>
              <a:ext cx="155236" cy="165600"/>
            </a:xfrm>
            <a:custGeom>
              <a:avLst/>
              <a:gdLst>
                <a:gd name="connsiteX0" fmla="*/ 0 w 211945"/>
                <a:gd name="connsiteY0" fmla="*/ 32851 h 164254"/>
                <a:gd name="connsiteX1" fmla="*/ 129818 w 211945"/>
                <a:gd name="connsiteY1" fmla="*/ 32851 h 164254"/>
                <a:gd name="connsiteX2" fmla="*/ 129818 w 211945"/>
                <a:gd name="connsiteY2" fmla="*/ 0 h 164254"/>
                <a:gd name="connsiteX3" fmla="*/ 211945 w 211945"/>
                <a:gd name="connsiteY3" fmla="*/ 82127 h 164254"/>
                <a:gd name="connsiteX4" fmla="*/ 129818 w 211945"/>
                <a:gd name="connsiteY4" fmla="*/ 164254 h 164254"/>
                <a:gd name="connsiteX5" fmla="*/ 129818 w 211945"/>
                <a:gd name="connsiteY5" fmla="*/ 131403 h 164254"/>
                <a:gd name="connsiteX6" fmla="*/ 0 w 211945"/>
                <a:gd name="connsiteY6" fmla="*/ 131403 h 164254"/>
                <a:gd name="connsiteX7" fmla="*/ 0 w 211945"/>
                <a:gd name="connsiteY7" fmla="*/ 32851 h 1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1945" h="164254">
                  <a:moveTo>
                    <a:pt x="0" y="32851"/>
                  </a:moveTo>
                  <a:lnTo>
                    <a:pt x="129818" y="32851"/>
                  </a:lnTo>
                  <a:lnTo>
                    <a:pt x="129818" y="0"/>
                  </a:lnTo>
                  <a:lnTo>
                    <a:pt x="211945" y="82127"/>
                  </a:lnTo>
                  <a:lnTo>
                    <a:pt x="129818" y="164254"/>
                  </a:lnTo>
                  <a:lnTo>
                    <a:pt x="129818" y="131403"/>
                  </a:lnTo>
                  <a:lnTo>
                    <a:pt x="0" y="131403"/>
                  </a:lnTo>
                  <a:lnTo>
                    <a:pt x="0" y="32851"/>
                  </a:lnTo>
                  <a:close/>
                </a:path>
              </a:pathLst>
            </a:custGeom>
            <a:solidFill>
              <a:srgbClr val="F79646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32851" rIns="49276" bIns="32851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a-ES" sz="400" kern="1200"/>
            </a:p>
          </p:txBody>
        </p:sp>
        <p:sp>
          <p:nvSpPr>
            <p:cNvPr id="37" name="Forma libre 36"/>
            <p:cNvSpPr/>
            <p:nvPr/>
          </p:nvSpPr>
          <p:spPr>
            <a:xfrm rot="21479160">
              <a:off x="6548170" y="3993622"/>
              <a:ext cx="155236" cy="165600"/>
            </a:xfrm>
            <a:custGeom>
              <a:avLst/>
              <a:gdLst>
                <a:gd name="connsiteX0" fmla="*/ 0 w 212076"/>
                <a:gd name="connsiteY0" fmla="*/ 32851 h 164254"/>
                <a:gd name="connsiteX1" fmla="*/ 129949 w 212076"/>
                <a:gd name="connsiteY1" fmla="*/ 32851 h 164254"/>
                <a:gd name="connsiteX2" fmla="*/ 129949 w 212076"/>
                <a:gd name="connsiteY2" fmla="*/ 0 h 164254"/>
                <a:gd name="connsiteX3" fmla="*/ 212076 w 212076"/>
                <a:gd name="connsiteY3" fmla="*/ 82127 h 164254"/>
                <a:gd name="connsiteX4" fmla="*/ 129949 w 212076"/>
                <a:gd name="connsiteY4" fmla="*/ 164254 h 164254"/>
                <a:gd name="connsiteX5" fmla="*/ 129949 w 212076"/>
                <a:gd name="connsiteY5" fmla="*/ 131403 h 164254"/>
                <a:gd name="connsiteX6" fmla="*/ 0 w 212076"/>
                <a:gd name="connsiteY6" fmla="*/ 131403 h 164254"/>
                <a:gd name="connsiteX7" fmla="*/ 0 w 212076"/>
                <a:gd name="connsiteY7" fmla="*/ 32851 h 1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076" h="164254">
                  <a:moveTo>
                    <a:pt x="0" y="32851"/>
                  </a:moveTo>
                  <a:lnTo>
                    <a:pt x="129949" y="32851"/>
                  </a:lnTo>
                  <a:lnTo>
                    <a:pt x="129949" y="0"/>
                  </a:lnTo>
                  <a:lnTo>
                    <a:pt x="212076" y="82127"/>
                  </a:lnTo>
                  <a:lnTo>
                    <a:pt x="129949" y="164254"/>
                  </a:lnTo>
                  <a:lnTo>
                    <a:pt x="129949" y="131403"/>
                  </a:lnTo>
                  <a:lnTo>
                    <a:pt x="0" y="131403"/>
                  </a:lnTo>
                  <a:lnTo>
                    <a:pt x="0" y="3285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32851" rIns="49276" bIns="3285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a-ES" sz="400" kern="1200"/>
            </a:p>
          </p:txBody>
        </p:sp>
        <p:sp>
          <p:nvSpPr>
            <p:cNvPr id="39" name="Forma libre 38"/>
            <p:cNvSpPr/>
            <p:nvPr/>
          </p:nvSpPr>
          <p:spPr>
            <a:xfrm rot="21479160">
              <a:off x="2322125" y="3993622"/>
              <a:ext cx="155236" cy="165600"/>
            </a:xfrm>
            <a:custGeom>
              <a:avLst/>
              <a:gdLst>
                <a:gd name="connsiteX0" fmla="*/ 0 w 212076"/>
                <a:gd name="connsiteY0" fmla="*/ 32851 h 164254"/>
                <a:gd name="connsiteX1" fmla="*/ 129949 w 212076"/>
                <a:gd name="connsiteY1" fmla="*/ 32851 h 164254"/>
                <a:gd name="connsiteX2" fmla="*/ 129949 w 212076"/>
                <a:gd name="connsiteY2" fmla="*/ 0 h 164254"/>
                <a:gd name="connsiteX3" fmla="*/ 212076 w 212076"/>
                <a:gd name="connsiteY3" fmla="*/ 82127 h 164254"/>
                <a:gd name="connsiteX4" fmla="*/ 129949 w 212076"/>
                <a:gd name="connsiteY4" fmla="*/ 164254 h 164254"/>
                <a:gd name="connsiteX5" fmla="*/ 129949 w 212076"/>
                <a:gd name="connsiteY5" fmla="*/ 131403 h 164254"/>
                <a:gd name="connsiteX6" fmla="*/ 0 w 212076"/>
                <a:gd name="connsiteY6" fmla="*/ 131403 h 164254"/>
                <a:gd name="connsiteX7" fmla="*/ 0 w 212076"/>
                <a:gd name="connsiteY7" fmla="*/ 32851 h 1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076" h="164254">
                  <a:moveTo>
                    <a:pt x="0" y="32851"/>
                  </a:moveTo>
                  <a:lnTo>
                    <a:pt x="129949" y="32851"/>
                  </a:lnTo>
                  <a:lnTo>
                    <a:pt x="129949" y="0"/>
                  </a:lnTo>
                  <a:lnTo>
                    <a:pt x="212076" y="82127"/>
                  </a:lnTo>
                  <a:lnTo>
                    <a:pt x="129949" y="164254"/>
                  </a:lnTo>
                  <a:lnTo>
                    <a:pt x="129949" y="131403"/>
                  </a:lnTo>
                  <a:lnTo>
                    <a:pt x="0" y="131403"/>
                  </a:lnTo>
                  <a:lnTo>
                    <a:pt x="0" y="3285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32851" rIns="49276" bIns="32850" numCol="1" spcCol="1270" anchor="ctr" anchorCtr="0">
              <a:noAutofit/>
            </a:bodyPr>
            <a:lstStyle/>
            <a:p>
              <a:pPr lvl="0" algn="ctr" defTabSz="177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a-ES" sz="400" kern="1200"/>
            </a:p>
          </p:txBody>
        </p:sp>
        <p:sp>
          <p:nvSpPr>
            <p:cNvPr id="28" name="Rectángulo redondeado 27"/>
            <p:cNvSpPr/>
            <p:nvPr/>
          </p:nvSpPr>
          <p:spPr>
            <a:xfrm>
              <a:off x="2739369" y="5060724"/>
              <a:ext cx="776179" cy="1080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s-ES" sz="1050" dirty="0" smtClean="0"/>
                <a:t>En </a:t>
              </a:r>
              <a:r>
                <a:rPr lang="es-ES" sz="1050" dirty="0" err="1" smtClean="0"/>
                <a:t>qu</a:t>
              </a:r>
              <a:r>
                <a:rPr lang="es-ES_tradnl" sz="1050" dirty="0" err="1" smtClean="0"/>
                <a:t>è</a:t>
              </a:r>
              <a:r>
                <a:rPr lang="es-ES_tradnl" sz="1050" dirty="0" smtClean="0"/>
                <a:t> </a:t>
              </a:r>
              <a:r>
                <a:rPr lang="es-ES_tradnl" sz="1050" dirty="0" err="1" smtClean="0"/>
                <a:t>consisteix</a:t>
              </a:r>
              <a:r>
                <a:rPr lang="es-ES_tradnl" sz="1050" dirty="0" smtClean="0"/>
                <a:t> </a:t>
              </a:r>
              <a:r>
                <a:rPr lang="es-ES_tradnl" sz="1050" dirty="0" err="1" smtClean="0"/>
                <a:t>l’RSE</a:t>
              </a:r>
              <a:r>
                <a:rPr lang="es-ES_tradnl" sz="1050" dirty="0" smtClean="0"/>
                <a:t> de la </a:t>
              </a:r>
              <a:r>
                <a:rPr lang="es-ES_tradnl" sz="1050" dirty="0" err="1" smtClean="0"/>
                <a:t>meva</a:t>
              </a:r>
              <a:r>
                <a:rPr lang="es-ES_tradnl" sz="1050" dirty="0" smtClean="0"/>
                <a:t> empresa?</a:t>
              </a:r>
              <a:endParaRPr lang="es-ES" sz="1050" i="1" dirty="0"/>
            </a:p>
          </p:txBody>
        </p:sp>
        <p:sp>
          <p:nvSpPr>
            <p:cNvPr id="29" name="Rectángulo redondeado 28"/>
            <p:cNvSpPr/>
            <p:nvPr/>
          </p:nvSpPr>
          <p:spPr>
            <a:xfrm>
              <a:off x="3806690" y="5060724"/>
              <a:ext cx="776179" cy="10800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lvl="1"/>
              <a:r>
                <a:rPr lang="ca-ES" sz="1050" dirty="0"/>
                <a:t>Com em valoren els altres? </a:t>
              </a:r>
            </a:p>
            <a:p>
              <a:endParaRPr lang="es-ES" sz="1050" i="1" dirty="0"/>
            </a:p>
          </p:txBody>
        </p:sp>
      </p:grp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48637916"/>
              </p:ext>
            </p:extLst>
          </p:nvPr>
        </p:nvGraphicFramePr>
        <p:xfrm>
          <a:off x="125004" y="4434035"/>
          <a:ext cx="8933508" cy="1351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312060" y="153709"/>
            <a:ext cx="8229600" cy="71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3000" dirty="0" smtClean="0">
                <a:solidFill>
                  <a:schemeClr val="bg1"/>
                </a:solidFill>
              </a:rPr>
              <a:t>Un Pla d’acció d’RSE a mida en 5 sessions</a:t>
            </a:r>
            <a:endParaRPr lang="ca-ES" sz="3000" dirty="0">
              <a:solidFill>
                <a:schemeClr val="bg1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19320" y="821356"/>
            <a:ext cx="8229600" cy="71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... </a:t>
            </a:r>
            <a:r>
              <a:rPr lang="ca-ES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consultories individuals</a:t>
            </a:r>
            <a:endParaRPr lang="ca-ES" sz="3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19667" y="5312317"/>
            <a:ext cx="7821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smtClean="0"/>
              <a:t>I durant </a:t>
            </a:r>
            <a:r>
              <a:rPr lang="ca-ES" sz="1600" b="1" dirty="0"/>
              <a:t>el </a:t>
            </a:r>
            <a:r>
              <a:rPr lang="ca-ES" sz="1600" b="1" dirty="0" smtClean="0"/>
              <a:t>2019 </a:t>
            </a:r>
            <a:r>
              <a:rPr lang="ca-ES" sz="1600" b="1" dirty="0"/>
              <a:t>es </a:t>
            </a:r>
            <a:r>
              <a:rPr lang="ca-ES" sz="1600" b="1" dirty="0" smtClean="0"/>
              <a:t>farà una sessió de </a:t>
            </a:r>
            <a:r>
              <a:rPr lang="ca-ES" sz="1600" b="1" dirty="0" err="1" smtClean="0"/>
              <a:t>networking</a:t>
            </a:r>
            <a:r>
              <a:rPr lang="ca-ES" sz="1600" b="1" dirty="0" smtClean="0"/>
              <a:t> amb participants d’edicions anteriors i una darrera </a:t>
            </a:r>
            <a:r>
              <a:rPr lang="ca-ES" sz="1600" b="1" dirty="0"/>
              <a:t>sessió d’avaluació i </a:t>
            </a:r>
            <a:r>
              <a:rPr lang="ca-ES" sz="1600" b="1" dirty="0" smtClean="0"/>
              <a:t>tancament </a:t>
            </a:r>
            <a:endParaRPr lang="ca-ES" sz="1600" b="1" dirty="0"/>
          </a:p>
          <a:p>
            <a:pPr algn="ctr"/>
            <a:endParaRPr lang="ca-ES" sz="1600" b="1" dirty="0"/>
          </a:p>
        </p:txBody>
      </p:sp>
    </p:spTree>
    <p:extLst>
      <p:ext uri="{BB962C8B-B14F-4D97-AF65-F5344CB8AC3E}">
        <p14:creationId xmlns:p14="http://schemas.microsoft.com/office/powerpoint/2010/main" val="47773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7" grpId="0">
        <p:bldAsOne/>
      </p:bldGraphic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12060" y="153709"/>
            <a:ext cx="8229600" cy="71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3000" dirty="0" smtClean="0">
                <a:solidFill>
                  <a:schemeClr val="bg1"/>
                </a:solidFill>
              </a:rPr>
              <a:t>Horaris </a:t>
            </a:r>
            <a:endParaRPr lang="ca-ES" sz="300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17217" y="1139364"/>
            <a:ext cx="3584082" cy="440120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ca-ES" sz="2000" u="sng" dirty="0" smtClean="0"/>
              <a:t>Matí</a:t>
            </a:r>
          </a:p>
          <a:p>
            <a:endParaRPr lang="ca-ES" sz="2000" dirty="0"/>
          </a:p>
          <a:p>
            <a:r>
              <a:rPr lang="ca-ES" sz="2000" b="1" dirty="0" smtClean="0"/>
              <a:t>8,15 </a:t>
            </a:r>
            <a:r>
              <a:rPr lang="ca-ES" sz="2000" b="1" dirty="0"/>
              <a:t>a 9h</a:t>
            </a:r>
            <a:r>
              <a:rPr lang="ca-ES" sz="2000" dirty="0"/>
              <a:t>: </a:t>
            </a:r>
            <a:r>
              <a:rPr lang="ca-ES" sz="2000" dirty="0" smtClean="0"/>
              <a:t>	Acolliment: espai contacte </a:t>
            </a:r>
            <a:r>
              <a:rPr lang="ca-ES" sz="2000" dirty="0"/>
              <a:t>amb els consultors + </a:t>
            </a:r>
            <a:r>
              <a:rPr lang="ca-ES" sz="2000" dirty="0" smtClean="0"/>
              <a:t>esmorzar</a:t>
            </a:r>
          </a:p>
          <a:p>
            <a:endParaRPr lang="ca-ES" sz="2000" dirty="0"/>
          </a:p>
          <a:p>
            <a:r>
              <a:rPr lang="ca-ES" sz="2000" b="1" dirty="0"/>
              <a:t>9 a 13h</a:t>
            </a:r>
            <a:r>
              <a:rPr lang="ca-ES" sz="2000" dirty="0"/>
              <a:t>: </a:t>
            </a:r>
            <a:r>
              <a:rPr lang="ca-ES" sz="2000" dirty="0" smtClean="0"/>
              <a:t>		Tallers </a:t>
            </a:r>
            <a:r>
              <a:rPr lang="ca-ES" sz="2000" dirty="0"/>
              <a:t>amb tots els </a:t>
            </a:r>
            <a:r>
              <a:rPr lang="ca-ES" sz="2000" dirty="0" smtClean="0"/>
              <a:t>participants. Són sessions participatives amb una orientació metodològica per a fer el </a:t>
            </a:r>
            <a:r>
              <a:rPr lang="ca-ES" sz="2000" dirty="0"/>
              <a:t>Pla </a:t>
            </a:r>
            <a:r>
              <a:rPr lang="ca-ES" sz="2000" dirty="0" smtClean="0"/>
              <a:t>d’acció i aprendre a gestionar l’RSE</a:t>
            </a:r>
          </a:p>
          <a:p>
            <a:endParaRPr lang="ca-ES" sz="2000" dirty="0"/>
          </a:p>
          <a:p>
            <a:r>
              <a:rPr lang="ca-ES" sz="2000" b="1" dirty="0"/>
              <a:t>13 a 14h</a:t>
            </a:r>
            <a:r>
              <a:rPr lang="ca-ES" sz="2000" dirty="0"/>
              <a:t>: </a:t>
            </a:r>
            <a:r>
              <a:rPr lang="ca-ES" sz="2000" dirty="0" smtClean="0"/>
              <a:t>	Dinar </a:t>
            </a:r>
            <a:endParaRPr lang="ca-ES" sz="2000" dirty="0"/>
          </a:p>
        </p:txBody>
      </p:sp>
      <p:pic>
        <p:nvPicPr>
          <p:cNvPr id="3" name="Imagen 2" descr="Logo_Focus_Respon.cat_AQ.jp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111" y="3408597"/>
            <a:ext cx="1954346" cy="87833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057696" y="5498661"/>
            <a:ext cx="61164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/>
              <a:t>H</a:t>
            </a:r>
            <a:r>
              <a:rPr lang="ca-ES" sz="1600" dirty="0" smtClean="0"/>
              <a:t>oraris dissenyats </a:t>
            </a:r>
            <a:r>
              <a:rPr lang="ca-ES" sz="1600" dirty="0"/>
              <a:t>segons criteris de </a:t>
            </a:r>
            <a:r>
              <a:rPr lang="ca-ES" sz="1600" i="1" dirty="0" smtClean="0"/>
              <a:t>reforma horària</a:t>
            </a:r>
            <a:endParaRPr lang="ca-ES" sz="1600" i="1" dirty="0"/>
          </a:p>
        </p:txBody>
      </p:sp>
      <p:sp>
        <p:nvSpPr>
          <p:cNvPr id="9" name="Rectángulo 8"/>
          <p:cNvSpPr/>
          <p:nvPr/>
        </p:nvSpPr>
        <p:spPr>
          <a:xfrm>
            <a:off x="4845543" y="1139364"/>
            <a:ext cx="3584082" cy="347787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ca-ES" sz="2000" u="sng" dirty="0" smtClean="0"/>
              <a:t>Tarda</a:t>
            </a:r>
          </a:p>
          <a:p>
            <a:endParaRPr lang="ca-ES" sz="2000" dirty="0"/>
          </a:p>
          <a:p>
            <a:r>
              <a:rPr lang="ca-ES" sz="2000" b="1" dirty="0" smtClean="0"/>
              <a:t>14:15h </a:t>
            </a:r>
            <a:r>
              <a:rPr lang="ca-ES" sz="2000" b="1" dirty="0"/>
              <a:t>a </a:t>
            </a:r>
            <a:r>
              <a:rPr lang="ca-ES" sz="2000" b="1" dirty="0" smtClean="0"/>
              <a:t>16,00h</a:t>
            </a:r>
            <a:r>
              <a:rPr lang="ca-ES" sz="2000" dirty="0" smtClean="0"/>
              <a:t>: 	Càpsules </a:t>
            </a:r>
            <a:r>
              <a:rPr lang="ca-ES" sz="2000" dirty="0"/>
              <a:t>de </a:t>
            </a:r>
            <a:r>
              <a:rPr lang="ca-ES" sz="2000" dirty="0" smtClean="0"/>
              <a:t>coneixement, concebudes per aportar </a:t>
            </a:r>
            <a:r>
              <a:rPr lang="ca-ES" sz="2000" dirty="0"/>
              <a:t>continguts i bones pràctiques relacionades amb els </a:t>
            </a:r>
            <a:r>
              <a:rPr lang="ca-ES" sz="2000" dirty="0">
                <a:hlinkClick r:id="rId2"/>
              </a:rPr>
              <a:t>Focus de l’RSE a Catalunya</a:t>
            </a:r>
            <a:r>
              <a:rPr lang="ca-ES" sz="2000" dirty="0"/>
              <a:t>. </a:t>
            </a:r>
            <a:endParaRPr lang="ca-ES" sz="2000" dirty="0" smtClean="0"/>
          </a:p>
          <a:p>
            <a:endParaRPr lang="ca-ES" sz="2000" dirty="0"/>
          </a:p>
          <a:p>
            <a:endParaRPr lang="ca-ES" sz="2000" dirty="0" smtClean="0"/>
          </a:p>
          <a:p>
            <a:endParaRPr lang="ca-ES" sz="2000" dirty="0"/>
          </a:p>
          <a:p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15820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1088" y="1354901"/>
            <a:ext cx="4579255" cy="4458069"/>
          </a:xfrm>
        </p:spPr>
        <p:txBody>
          <a:bodyPr>
            <a:normAutofit fontScale="85000" lnSpcReduction="10000"/>
          </a:bodyPr>
          <a:lstStyle/>
          <a:p>
            <a:pPr marL="180975" indent="-180975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2000" dirty="0" smtClean="0"/>
              <a:t>Disposar d’un </a:t>
            </a:r>
            <a:r>
              <a:rPr lang="ca-ES" sz="2000" b="1" dirty="0" smtClean="0"/>
              <a:t>Pla d’acció </a:t>
            </a:r>
            <a:r>
              <a:rPr lang="ca-ES" sz="2000" dirty="0" smtClean="0"/>
              <a:t>elaborat per la pròpia empresa per mitjà d’un procés àgil i pràctic.</a:t>
            </a:r>
          </a:p>
          <a:p>
            <a:pPr marL="180975" indent="-180975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2000" dirty="0" smtClean="0"/>
              <a:t>Començar immediatament a gestionar la pròpia RSE mitjançant un programa </a:t>
            </a:r>
            <a:r>
              <a:rPr lang="ca-ES" sz="2000" b="1" dirty="0" smtClean="0"/>
              <a:t>adaptat</a:t>
            </a:r>
            <a:r>
              <a:rPr lang="ca-ES" sz="2000" dirty="0" smtClean="0"/>
              <a:t> a les característiques de les pimes.</a:t>
            </a:r>
          </a:p>
          <a:p>
            <a:pPr marL="180975" indent="-180975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2000" dirty="0" smtClean="0"/>
              <a:t>Disposar d’un </a:t>
            </a:r>
            <a:r>
              <a:rPr lang="ca-ES" sz="2000" b="1" dirty="0" smtClean="0"/>
              <a:t>acompanyament expert </a:t>
            </a:r>
            <a:r>
              <a:rPr lang="ca-ES" sz="2000" dirty="0" smtClean="0"/>
              <a:t>i la possibilitat de compartir els progressos amb altres directius de pimes, creant sinergies.</a:t>
            </a:r>
          </a:p>
          <a:p>
            <a:pPr marL="180975" indent="-180975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2000" dirty="0" smtClean="0"/>
              <a:t>Participar d’una </a:t>
            </a:r>
            <a:r>
              <a:rPr lang="ca-ES" sz="2000" b="1" dirty="0" smtClean="0"/>
              <a:t>xarxa de coneixement </a:t>
            </a:r>
            <a:r>
              <a:rPr lang="ca-ES" sz="2000" dirty="0" smtClean="0"/>
              <a:t>més enllà del període inicial.</a:t>
            </a:r>
          </a:p>
          <a:p>
            <a:pPr marL="180975" indent="-180975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2000" dirty="0" smtClean="0"/>
              <a:t>Gaudir de </a:t>
            </a:r>
            <a:r>
              <a:rPr lang="ca-ES" sz="2000" b="1" dirty="0" smtClean="0"/>
              <a:t>visibilitat</a:t>
            </a:r>
            <a:r>
              <a:rPr lang="ca-ES" sz="2000" dirty="0" smtClean="0"/>
              <a:t> del compromís i del </a:t>
            </a:r>
            <a:r>
              <a:rPr lang="ca-ES" sz="2000" b="1" dirty="0" smtClean="0"/>
              <a:t>reconeixement</a:t>
            </a:r>
            <a:r>
              <a:rPr lang="ca-ES" sz="2000" dirty="0" smtClean="0"/>
              <a:t> d’haver participat en el programa (</a:t>
            </a:r>
            <a:r>
              <a:rPr lang="ca-ES" sz="2000" dirty="0" err="1" smtClean="0"/>
              <a:t>logo</a:t>
            </a:r>
            <a:r>
              <a:rPr lang="ca-ES" sz="2000" dirty="0" smtClean="0"/>
              <a:t> acreditatiu)</a:t>
            </a:r>
          </a:p>
          <a:p>
            <a:endParaRPr lang="ca-ES" sz="2000" dirty="0" smtClean="0"/>
          </a:p>
          <a:p>
            <a:endParaRPr lang="ca-ES" sz="20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5875009" y="1354902"/>
            <a:ext cx="2949674" cy="4244524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2600" b="1" dirty="0" smtClean="0"/>
              <a:t>Beneficis de l’RSE</a:t>
            </a:r>
          </a:p>
          <a:p>
            <a:pPr marL="180975" indent="-180975" algn="just">
              <a:lnSpc>
                <a:spcPct val="120000"/>
              </a:lnSpc>
              <a:spcBef>
                <a:spcPts val="1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900" dirty="0"/>
              <a:t>Competitivitat empresarial</a:t>
            </a:r>
          </a:p>
          <a:p>
            <a:pPr marL="180975" indent="-180975" algn="just">
              <a:lnSpc>
                <a:spcPct val="120000"/>
              </a:lnSpc>
              <a:spcBef>
                <a:spcPct val="40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900" dirty="0"/>
              <a:t>Gestió actius intangibles</a:t>
            </a:r>
          </a:p>
          <a:p>
            <a:pPr marL="180975" indent="-180975" algn="just">
              <a:lnSpc>
                <a:spcPct val="120000"/>
              </a:lnSpc>
              <a:spcBef>
                <a:spcPct val="40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900" dirty="0"/>
              <a:t>Posicionament i diferenciació de marca</a:t>
            </a:r>
          </a:p>
          <a:p>
            <a:pPr marL="180975" indent="-180975" algn="just">
              <a:lnSpc>
                <a:spcPct val="120000"/>
              </a:lnSpc>
              <a:spcBef>
                <a:spcPct val="40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900" dirty="0"/>
              <a:t>Millora del clima laboral i la productivitat</a:t>
            </a:r>
          </a:p>
          <a:p>
            <a:pPr marL="180975" indent="-180975" algn="just">
              <a:lnSpc>
                <a:spcPct val="120000"/>
              </a:lnSpc>
              <a:spcBef>
                <a:spcPct val="40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900" dirty="0"/>
              <a:t>Desenvolupament professional i personal</a:t>
            </a:r>
          </a:p>
          <a:p>
            <a:pPr marL="180975" indent="-180975" algn="just">
              <a:lnSpc>
                <a:spcPct val="120000"/>
              </a:lnSpc>
              <a:spcBef>
                <a:spcPct val="40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900" dirty="0"/>
              <a:t>Garantir la igualtat d’oportunitats dins </a:t>
            </a:r>
            <a:r>
              <a:rPr lang="ca-ES" sz="1900" dirty="0" smtClean="0"/>
              <a:t>l’organització</a:t>
            </a:r>
            <a:endParaRPr lang="ca-ES" sz="1900" dirty="0"/>
          </a:p>
          <a:p>
            <a:pPr marL="180975" indent="-180975" algn="just">
              <a:lnSpc>
                <a:spcPct val="120000"/>
              </a:lnSpc>
              <a:spcBef>
                <a:spcPct val="40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900" dirty="0"/>
              <a:t>Conciliació de vida personal i laboral</a:t>
            </a:r>
          </a:p>
          <a:p>
            <a:pPr marL="180975" indent="-180975" algn="just">
              <a:lnSpc>
                <a:spcPct val="120000"/>
              </a:lnSpc>
              <a:spcBef>
                <a:spcPct val="40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900" dirty="0"/>
              <a:t>Fidelització i motivació de les persones treballadores</a:t>
            </a:r>
          </a:p>
          <a:p>
            <a:pPr marL="180975" indent="-180975" algn="just">
              <a:lnSpc>
                <a:spcPct val="120000"/>
              </a:lnSpc>
              <a:spcBef>
                <a:spcPct val="40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900" dirty="0"/>
              <a:t>Atreure i retenir talent</a:t>
            </a:r>
          </a:p>
          <a:p>
            <a:pPr marL="180975" indent="-180975" algn="just">
              <a:lnSpc>
                <a:spcPct val="120000"/>
              </a:lnSpc>
              <a:spcBef>
                <a:spcPct val="40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900" dirty="0"/>
              <a:t>Millora de la comunicació interna</a:t>
            </a:r>
          </a:p>
          <a:p>
            <a:pPr marL="180975" indent="-180975" algn="just">
              <a:lnSpc>
                <a:spcPct val="120000"/>
              </a:lnSpc>
              <a:spcBef>
                <a:spcPct val="40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900" dirty="0"/>
              <a:t>Fidelització de la clientela</a:t>
            </a:r>
          </a:p>
          <a:p>
            <a:pPr marL="180975" indent="-180975" algn="just">
              <a:lnSpc>
                <a:spcPct val="120000"/>
              </a:lnSpc>
              <a:spcBef>
                <a:spcPct val="40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900" dirty="0"/>
              <a:t>Millora de la relació amb l’entorn</a:t>
            </a:r>
          </a:p>
          <a:p>
            <a:pPr marL="180975" indent="-180975" algn="just">
              <a:lnSpc>
                <a:spcPct val="120000"/>
              </a:lnSpc>
              <a:spcBef>
                <a:spcPct val="400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ca-ES" sz="1900" dirty="0"/>
              <a:t>Contribuir al desenvolupament </a:t>
            </a:r>
            <a:r>
              <a:rPr lang="ca-ES" sz="1900" dirty="0" smtClean="0"/>
              <a:t>sostenible</a:t>
            </a:r>
            <a:endParaRPr lang="en-US" sz="19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12060" y="153709"/>
            <a:ext cx="8229600" cy="71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3000" dirty="0" smtClean="0">
                <a:solidFill>
                  <a:schemeClr val="bg1"/>
                </a:solidFill>
              </a:rPr>
              <a:t>Per què participar a RSE.Pime</a:t>
            </a:r>
            <a:endParaRPr lang="ca-E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9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12060" y="153709"/>
            <a:ext cx="8229600" cy="71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3000" dirty="0" smtClean="0">
                <a:solidFill>
                  <a:schemeClr val="bg1"/>
                </a:solidFill>
              </a:rPr>
              <a:t>Empreses participants RSE.Pime 2015</a:t>
            </a:r>
            <a:endParaRPr lang="ca-ES" sz="30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2059" y="1155735"/>
            <a:ext cx="4289837" cy="433964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ca-ES" sz="1600" dirty="0" smtClean="0"/>
              <a:t>A l’edició 2015 hi han pres part </a:t>
            </a:r>
            <a:r>
              <a:rPr lang="ca-ES" sz="1600" b="1" dirty="0" smtClean="0"/>
              <a:t>4 </a:t>
            </a:r>
            <a:r>
              <a:rPr lang="ca-ES" sz="1600" b="1" dirty="0"/>
              <a:t>microempreses</a:t>
            </a:r>
            <a:r>
              <a:rPr lang="ca-ES" sz="1600" dirty="0"/>
              <a:t>, </a:t>
            </a:r>
            <a:r>
              <a:rPr lang="ca-ES" sz="1600" b="1" dirty="0"/>
              <a:t>9 empreses petites i </a:t>
            </a:r>
            <a:r>
              <a:rPr lang="ca-ES" sz="1600" b="1" dirty="0" smtClean="0"/>
              <a:t>3 empreses mitjanes</a:t>
            </a:r>
            <a:r>
              <a:rPr lang="ca-ES" sz="1600" dirty="0" smtClean="0"/>
              <a:t>:</a:t>
            </a:r>
            <a:endParaRPr lang="ca-ES" sz="1200" dirty="0"/>
          </a:p>
          <a:p>
            <a:pPr lvl="0"/>
            <a:r>
              <a:rPr lang="ca-ES" sz="1200" u="sng" dirty="0">
                <a:hlinkClick r:id="rId2"/>
              </a:rPr>
              <a:t>AdQualis (Grupo MC Asociados)</a:t>
            </a:r>
            <a:r>
              <a:rPr lang="ca-ES" sz="1200" dirty="0"/>
              <a:t>, amb una plantilla de 70 persones, dedicada al serveis integrals de Recursos Humans, i amb seu a Barcelona.</a:t>
            </a:r>
          </a:p>
          <a:p>
            <a:pPr lvl="0"/>
            <a:r>
              <a:rPr lang="ca-ES" sz="1200" u="sng" dirty="0">
                <a:hlinkClick r:id="rId3"/>
              </a:rPr>
              <a:t>Atenció Primària Alt Camp S.L.P.</a:t>
            </a:r>
            <a:r>
              <a:rPr lang="ca-ES" sz="1200" dirty="0"/>
              <a:t>, amb una plantilla de 26 persones, dedicada als serveis d’atenció mèdica, i amb seu a Alcover (Baix Camp)</a:t>
            </a:r>
          </a:p>
          <a:p>
            <a:pPr lvl="0"/>
            <a:r>
              <a:rPr lang="ca-ES" sz="1200" u="sng" dirty="0">
                <a:hlinkClick r:id="rId4"/>
              </a:rPr>
              <a:t>Col·legi d’Ambientòlegs de Catalunya</a:t>
            </a:r>
            <a:r>
              <a:rPr lang="ca-ES" sz="1200" dirty="0"/>
              <a:t>, amb una plantilla de 4 persones i seu a Barcelona.</a:t>
            </a:r>
          </a:p>
          <a:p>
            <a:pPr lvl="0"/>
            <a:r>
              <a:rPr lang="ca-ES" sz="1200" u="sng" dirty="0">
                <a:hlinkClick r:id="rId5"/>
              </a:rPr>
              <a:t>Containers del Berguedà SL</a:t>
            </a:r>
            <a:r>
              <a:rPr lang="ca-ES" sz="1200" dirty="0"/>
              <a:t>, amb una plantilla de 48 persones, dedicada a la gestió i valorització de residus, i amb seu a Berga (Berguedà).</a:t>
            </a:r>
          </a:p>
          <a:p>
            <a:pPr lvl="0"/>
            <a:r>
              <a:rPr lang="ca-ES" sz="1200" u="sng" dirty="0">
                <a:hlinkClick r:id="rId6"/>
              </a:rPr>
              <a:t>Criteria RRHH</a:t>
            </a:r>
            <a:r>
              <a:rPr lang="ca-ES" sz="1200" dirty="0"/>
              <a:t>, amb una plantilla de 30 persones, dedicada als serveis de formació i Recursos humans, i amb seu a Barcelona.</a:t>
            </a:r>
          </a:p>
          <a:p>
            <a:pPr lvl="0"/>
            <a:r>
              <a:rPr lang="ca-ES" sz="1200" u="sng" dirty="0">
                <a:hlinkClick r:id="rId7"/>
              </a:rPr>
              <a:t>Economia Sensible</a:t>
            </a:r>
            <a:r>
              <a:rPr lang="ca-ES" sz="1200" dirty="0"/>
              <a:t>, amb una plantilla de 4 persones, dedicada als serveis de consultoria empresarial, i amb seu a Girona.</a:t>
            </a:r>
          </a:p>
          <a:p>
            <a:pPr lvl="0"/>
            <a:r>
              <a:rPr lang="ca-ES" sz="1200" u="sng" dirty="0">
                <a:hlinkClick r:id="rId8"/>
              </a:rPr>
              <a:t>Edat 3 sccl</a:t>
            </a:r>
            <a:r>
              <a:rPr lang="ca-ES" sz="1200" dirty="0"/>
              <a:t>, amb una plantilla de 38 persones, dedicada als serveis socials d’atenció domiciliària, i amb seu a Olot (Garrotxa)</a:t>
            </a:r>
            <a:r>
              <a:rPr lang="ca-ES" sz="1200" dirty="0" smtClean="0"/>
              <a:t>.</a:t>
            </a:r>
            <a:endParaRPr lang="ca-ES" sz="1200" dirty="0"/>
          </a:p>
          <a:p>
            <a:pPr lvl="0"/>
            <a:r>
              <a:rPr lang="ca-ES" sz="1200" u="sng" dirty="0">
                <a:hlinkClick r:id="rId9"/>
              </a:rPr>
              <a:t>Educaonline SL</a:t>
            </a:r>
            <a:r>
              <a:rPr lang="ca-ES" sz="1200" dirty="0"/>
              <a:t>, amb una plantilla de 21 persones, dedicada als serveis de formació, i amb seu a Barcelona</a:t>
            </a:r>
            <a:r>
              <a:rPr lang="ca-ES" sz="1200" dirty="0" smtClean="0"/>
              <a:t>.</a:t>
            </a:r>
            <a:endParaRPr lang="ca-ES" sz="1200" dirty="0"/>
          </a:p>
        </p:txBody>
      </p:sp>
      <p:sp>
        <p:nvSpPr>
          <p:cNvPr id="8" name="Rectángulo 7"/>
          <p:cNvSpPr/>
          <p:nvPr/>
        </p:nvSpPr>
        <p:spPr>
          <a:xfrm>
            <a:off x="4829629" y="1160693"/>
            <a:ext cx="4111171" cy="415498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/>
            <a:r>
              <a:rPr lang="ca-ES" sz="1200" u="sng" dirty="0" smtClean="0">
                <a:hlinkClick r:id="rId10"/>
              </a:rPr>
              <a:t>Finques </a:t>
            </a:r>
            <a:r>
              <a:rPr lang="ca-ES" sz="1200" u="sng" dirty="0">
                <a:hlinkClick r:id="rId10"/>
              </a:rPr>
              <a:t>Rius SL</a:t>
            </a:r>
            <a:r>
              <a:rPr lang="ca-ES" sz="1200" dirty="0"/>
              <a:t>, amb una plantilla de 7 persones, dedicada als serveis immobiliaris, i amb seu a Vilanova i la Geltrú.</a:t>
            </a:r>
          </a:p>
          <a:p>
            <a:pPr lvl="0"/>
            <a:r>
              <a:rPr lang="ca-ES" sz="1200" u="sng" dirty="0">
                <a:hlinkClick r:id="rId11"/>
              </a:rPr>
              <a:t>Fundació Viver de Bell-lloc</a:t>
            </a:r>
            <a:r>
              <a:rPr lang="ca-ES" sz="1200" dirty="0"/>
              <a:t>, amb una plantilla de 110 persones, dedicada a la integració laboral i social de persones amb discapacitat, i amb seu a Cardedeu</a:t>
            </a:r>
          </a:p>
          <a:p>
            <a:pPr lvl="0"/>
            <a:r>
              <a:rPr lang="ca-ES" sz="1200" u="sng" dirty="0">
                <a:hlinkClick r:id="rId12"/>
              </a:rPr>
              <a:t>IFTEM Almacenatica</a:t>
            </a:r>
            <a:r>
              <a:rPr lang="ca-ES" sz="1200" dirty="0"/>
              <a:t>, amb una plantilla de 15 persones, dedicada a la formació, i amb seu a Cornellà de Llobregat (Baix Llobregat).</a:t>
            </a:r>
          </a:p>
          <a:p>
            <a:pPr lvl="0"/>
            <a:r>
              <a:rPr lang="ca-ES" sz="1200" u="sng" dirty="0">
                <a:hlinkClick r:id="rId13"/>
              </a:rPr>
              <a:t>Kiddy’s World SL</a:t>
            </a:r>
            <a:r>
              <a:rPr lang="ca-ES" sz="1200" dirty="0"/>
              <a:t>, amb una plantilla de 5 persones, dedicada als serveis d’oci, educació i salut infantil i familiar, i amb seu a Barcelona.</a:t>
            </a:r>
          </a:p>
          <a:p>
            <a:pPr lvl="0"/>
            <a:r>
              <a:rPr lang="ca-ES" sz="1200" u="sng" dirty="0">
                <a:hlinkClick r:id="rId14"/>
              </a:rPr>
              <a:t>Mismaeficacia, SL</a:t>
            </a:r>
            <a:r>
              <a:rPr lang="ca-ES" sz="1200" dirty="0"/>
              <a:t>, amb una plantilla de 25 persones, dedicada als serveis d’atenció mèdica, i amb seu a Girona (Gironès).</a:t>
            </a:r>
          </a:p>
          <a:p>
            <a:pPr lvl="0"/>
            <a:r>
              <a:rPr lang="ca-ES" sz="1200" u="sng" dirty="0">
                <a:hlinkClick r:id="rId15"/>
              </a:rPr>
              <a:t>Papel Automatic SA (Grup Papelmatic)</a:t>
            </a:r>
            <a:r>
              <a:rPr lang="ca-ES" sz="1200" dirty="0"/>
              <a:t>, amb una plantilla de 32 persones, dedicada a la manipulació i distribució productes d’higiene i neteja, i amb seu a Cornellà de Llobregat (Baix Llobregat).</a:t>
            </a:r>
          </a:p>
          <a:p>
            <a:pPr lvl="0"/>
            <a:r>
              <a:rPr lang="ca-ES" sz="1200" u="sng" dirty="0">
                <a:hlinkClick r:id="rId16"/>
              </a:rPr>
              <a:t>Pintados y Derivados (Pinter)</a:t>
            </a:r>
            <a:r>
              <a:rPr lang="ca-ES" sz="1200" dirty="0"/>
              <a:t>, amb una plantilla de 80 persones, dedicada als recobriments de tot tipus de peces amb pintura, i amb seu a Barberà del Vallès (Vallès Occidental).</a:t>
            </a:r>
          </a:p>
          <a:p>
            <a:pPr lvl="0"/>
            <a:r>
              <a:rPr lang="ca-ES" sz="1200" u="sng" dirty="0">
                <a:hlinkClick r:id="rId17"/>
              </a:rPr>
              <a:t>Tarannà Viatges amb sentit</a:t>
            </a:r>
            <a:r>
              <a:rPr lang="ca-ES" sz="1200" dirty="0"/>
              <a:t>, amb una plantilla de 18 persones, dedicada als serveis </a:t>
            </a:r>
            <a:r>
              <a:rPr lang="ca-ES" sz="1200" dirty="0" err="1"/>
              <a:t>turísitics</a:t>
            </a:r>
            <a:r>
              <a:rPr lang="ca-ES" sz="1200" dirty="0"/>
              <a:t>, i amb seu a Barcelona.</a:t>
            </a:r>
          </a:p>
        </p:txBody>
      </p:sp>
    </p:spTree>
    <p:extLst>
      <p:ext uri="{BB962C8B-B14F-4D97-AF65-F5344CB8AC3E}">
        <p14:creationId xmlns:p14="http://schemas.microsoft.com/office/powerpoint/2010/main" val="294775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12060" y="153709"/>
            <a:ext cx="8229600" cy="713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3000" dirty="0" smtClean="0">
                <a:solidFill>
                  <a:schemeClr val="bg1"/>
                </a:solidFill>
              </a:rPr>
              <a:t>Empreses participants RSE.Pime 2016</a:t>
            </a:r>
            <a:endParaRPr lang="ca-ES" sz="30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2059" y="994985"/>
            <a:ext cx="4289837" cy="470898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ca-ES" sz="1600" dirty="0" smtClean="0"/>
              <a:t>A l’edició 2016 hi han pres part </a:t>
            </a:r>
            <a:r>
              <a:rPr lang="ca-ES" sz="1600" b="1" dirty="0" smtClean="0"/>
              <a:t>3 </a:t>
            </a:r>
            <a:r>
              <a:rPr lang="ca-ES" sz="1600" b="1" dirty="0"/>
              <a:t>microempreses</a:t>
            </a:r>
            <a:r>
              <a:rPr lang="ca-ES" sz="1600" dirty="0"/>
              <a:t>, </a:t>
            </a:r>
            <a:r>
              <a:rPr lang="ca-ES" sz="1600" b="1" dirty="0"/>
              <a:t>9 empreses petites i 8</a:t>
            </a:r>
            <a:r>
              <a:rPr lang="ca-ES" sz="1600" b="1" dirty="0" smtClean="0"/>
              <a:t> empreses mitjanes</a:t>
            </a:r>
            <a:r>
              <a:rPr lang="ca-ES" sz="1600" dirty="0" smtClean="0"/>
              <a:t>:</a:t>
            </a:r>
          </a:p>
          <a:p>
            <a:endParaRPr lang="ca-ES" sz="1200" dirty="0" smtClean="0"/>
          </a:p>
          <a:p>
            <a:r>
              <a:rPr lang="ca-ES" sz="1200" b="1" u="sng" dirty="0" smtClean="0"/>
              <a:t>Microempreses</a:t>
            </a:r>
            <a:endParaRPr lang="ca-ES" sz="1200" u="sng" dirty="0"/>
          </a:p>
          <a:p>
            <a:r>
              <a:rPr lang="ca-ES" sz="1200" b="1" dirty="0" err="1"/>
              <a:t>Sweet</a:t>
            </a:r>
            <a:r>
              <a:rPr lang="ca-ES" sz="1200" b="1" dirty="0"/>
              <a:t> Centre</a:t>
            </a:r>
            <a:r>
              <a:rPr lang="ca-ES" sz="1200" dirty="0"/>
              <a:t>: Comerç detallista de bombons, caramels, </a:t>
            </a:r>
            <a:r>
              <a:rPr lang="ca-ES" sz="1200" dirty="0" err="1"/>
              <a:t>gominoles</a:t>
            </a:r>
            <a:r>
              <a:rPr lang="ca-ES" sz="1200" dirty="0"/>
              <a:t> i </a:t>
            </a:r>
            <a:r>
              <a:rPr lang="ca-ES" sz="1200" dirty="0" err="1"/>
              <a:t>snacks</a:t>
            </a:r>
            <a:r>
              <a:rPr lang="ca-ES" sz="1200" dirty="0"/>
              <a:t>. Plantilla de 3 persones [Mataró]</a:t>
            </a:r>
          </a:p>
          <a:p>
            <a:r>
              <a:rPr lang="ca-ES" sz="1200" b="1" dirty="0"/>
              <a:t>Ass. Comerciants Creu Coberta</a:t>
            </a:r>
            <a:r>
              <a:rPr lang="ca-ES" sz="1200" dirty="0"/>
              <a:t>: Associacionisme comercial. Plantilla de 4 persones [Barcelona]</a:t>
            </a:r>
          </a:p>
          <a:p>
            <a:r>
              <a:rPr lang="ca-ES" sz="1200" b="1" dirty="0"/>
              <a:t>Estudiar és Fàcil</a:t>
            </a:r>
            <a:r>
              <a:rPr lang="ca-ES" sz="1200" dirty="0"/>
              <a:t>: Docència. Plantilla de 6 persones [Tarragona</a:t>
            </a:r>
            <a:r>
              <a:rPr lang="ca-ES" sz="1200" dirty="0" smtClean="0"/>
              <a:t>]</a:t>
            </a:r>
          </a:p>
          <a:p>
            <a:endParaRPr lang="ca-ES" sz="1200" dirty="0"/>
          </a:p>
          <a:p>
            <a:r>
              <a:rPr lang="ca-ES" sz="1200" b="1" u="sng" dirty="0"/>
              <a:t>Empreses </a:t>
            </a:r>
            <a:r>
              <a:rPr lang="ca-ES" sz="1200" b="1" u="sng" dirty="0" smtClean="0"/>
              <a:t>petites</a:t>
            </a:r>
            <a:endParaRPr lang="ca-ES" sz="1200" u="sng" dirty="0"/>
          </a:p>
          <a:p>
            <a:r>
              <a:rPr lang="ca-ES" sz="1200" b="1" dirty="0"/>
              <a:t>Singular Net </a:t>
            </a:r>
            <a:r>
              <a:rPr lang="ca-ES" sz="1200" b="1" dirty="0" err="1"/>
              <a:t>Consulting</a:t>
            </a:r>
            <a:r>
              <a:rPr lang="ca-ES" sz="1200" b="1" dirty="0"/>
              <a:t>, S.L.</a:t>
            </a:r>
            <a:r>
              <a:rPr lang="ca-ES" sz="1200" dirty="0"/>
              <a:t>: Consultoria Empreses i Entitats. Plantilla de 10 persones [Barcelona]</a:t>
            </a:r>
          </a:p>
          <a:p>
            <a:r>
              <a:rPr lang="ca-ES" sz="1200" b="1" dirty="0" err="1"/>
              <a:t>Peixe</a:t>
            </a:r>
            <a:r>
              <a:rPr lang="ca-ES" sz="1200" b="1" dirty="0"/>
              <a:t> Software, S.L.</a:t>
            </a:r>
            <a:r>
              <a:rPr lang="ca-ES" sz="1200" dirty="0"/>
              <a:t>: Serveis TIC. Plantilla de 14 persones [Sant Feliu de Llobregat]</a:t>
            </a:r>
          </a:p>
          <a:p>
            <a:r>
              <a:rPr lang="ca-ES" sz="1200" b="1" dirty="0" err="1"/>
              <a:t>Tick</a:t>
            </a:r>
            <a:r>
              <a:rPr lang="ca-ES" sz="1200" b="1" dirty="0"/>
              <a:t> </a:t>
            </a:r>
            <a:r>
              <a:rPr lang="ca-ES" sz="1200" b="1" dirty="0" err="1"/>
              <a:t>Translations</a:t>
            </a:r>
            <a:r>
              <a:rPr lang="ca-ES" sz="1200" dirty="0"/>
              <a:t>: Serveis lingüístics. Plantilla de 14 persones [Girona]</a:t>
            </a:r>
          </a:p>
          <a:p>
            <a:r>
              <a:rPr lang="ca-ES" sz="1200" b="1" dirty="0"/>
              <a:t>Agrícola Falset Marçà, SCCL</a:t>
            </a:r>
            <a:r>
              <a:rPr lang="ca-ES" sz="1200" dirty="0"/>
              <a:t>: Agroalimentari vitivinícola. Plantilla de 18 persones [Falset]</a:t>
            </a:r>
          </a:p>
          <a:p>
            <a:r>
              <a:rPr lang="ca-ES" sz="1200" b="1" dirty="0"/>
              <a:t>Campos Estela</a:t>
            </a:r>
            <a:r>
              <a:rPr lang="ca-ES" sz="1200" dirty="0"/>
              <a:t>: Restauració. Plantilla de 20 persones [Rubí]</a:t>
            </a:r>
          </a:p>
          <a:p>
            <a:r>
              <a:rPr lang="ca-ES" sz="1200" b="1" dirty="0"/>
              <a:t>Troca per a la Integració Laboral.</a:t>
            </a:r>
            <a:r>
              <a:rPr lang="ca-ES" sz="1200" dirty="0"/>
              <a:t>: Serveis de neteja i </a:t>
            </a:r>
            <a:r>
              <a:rPr lang="ca-ES" sz="1200" dirty="0" err="1"/>
              <a:t>hosteleria</a:t>
            </a:r>
            <a:r>
              <a:rPr lang="ca-ES" sz="1200" dirty="0"/>
              <a:t>. Plantilla de 25 persones [Lleida]</a:t>
            </a:r>
          </a:p>
          <a:p>
            <a:endParaRPr lang="ca-ES" sz="1200" dirty="0"/>
          </a:p>
        </p:txBody>
      </p:sp>
      <p:sp>
        <p:nvSpPr>
          <p:cNvPr id="8" name="Rectángulo 7"/>
          <p:cNvSpPr/>
          <p:nvPr/>
        </p:nvSpPr>
        <p:spPr>
          <a:xfrm>
            <a:off x="4829629" y="999943"/>
            <a:ext cx="4111171" cy="507831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ca-ES" sz="1200" b="1" dirty="0" err="1"/>
              <a:t>Generation</a:t>
            </a:r>
            <a:r>
              <a:rPr lang="ca-ES" sz="1200" b="1" dirty="0"/>
              <a:t> RFID, S.L.</a:t>
            </a:r>
            <a:r>
              <a:rPr lang="ca-ES" sz="1200" dirty="0"/>
              <a:t>: Desenvolupament de productes electrònics. Plantilla de 26 persones [Reus]</a:t>
            </a:r>
          </a:p>
          <a:p>
            <a:r>
              <a:rPr lang="ca-ES" sz="1200" b="1" dirty="0" err="1"/>
              <a:t>Olaria</a:t>
            </a:r>
            <a:r>
              <a:rPr lang="ca-ES" sz="1200" b="1" dirty="0"/>
              <a:t> Esports, S.L.</a:t>
            </a:r>
            <a:r>
              <a:rPr lang="ca-ES" sz="1200" dirty="0"/>
              <a:t>: Comerç detallista de distribució articles esportius. Plantilla de 33 persones [Vilanova i la Geltrú]</a:t>
            </a:r>
          </a:p>
          <a:p>
            <a:r>
              <a:rPr lang="ca-ES" sz="1200" b="1" dirty="0" smtClean="0"/>
              <a:t>EAP </a:t>
            </a:r>
            <a:r>
              <a:rPr lang="ca-ES" sz="1200" b="1" dirty="0"/>
              <a:t>Poble Sec, S.L.P.</a:t>
            </a:r>
            <a:r>
              <a:rPr lang="ca-ES" sz="1200" dirty="0"/>
              <a:t>: Atenció Primària de Salut. Plantilla de 46 persones [Barcelona</a:t>
            </a:r>
            <a:r>
              <a:rPr lang="ca-ES" sz="1200" dirty="0" smtClean="0"/>
              <a:t>]</a:t>
            </a:r>
          </a:p>
          <a:p>
            <a:endParaRPr lang="ca-ES" sz="1200" dirty="0"/>
          </a:p>
          <a:p>
            <a:r>
              <a:rPr lang="ca-ES" sz="1200" b="1" u="sng" dirty="0" smtClean="0"/>
              <a:t>Mitjanes</a:t>
            </a:r>
            <a:endParaRPr lang="ca-ES" sz="1200" u="sng" dirty="0"/>
          </a:p>
          <a:p>
            <a:r>
              <a:rPr lang="ca-ES" sz="1200" b="1" dirty="0"/>
              <a:t>Industrias </a:t>
            </a:r>
            <a:r>
              <a:rPr lang="ca-ES" sz="1200" b="1" dirty="0" err="1"/>
              <a:t>Puigjaner</a:t>
            </a:r>
            <a:r>
              <a:rPr lang="ca-ES" sz="1200" b="1" dirty="0"/>
              <a:t>, S.A.</a:t>
            </a:r>
            <a:r>
              <a:rPr lang="ca-ES" sz="1200" dirty="0"/>
              <a:t>: Industrial, disseny i fabricació de maquinària per deformar metalls. Plantilla de 50 persones [Polinyà]</a:t>
            </a:r>
          </a:p>
          <a:p>
            <a:r>
              <a:rPr lang="ca-ES" sz="1200" b="1" dirty="0"/>
              <a:t>Amat Immobiliaris</a:t>
            </a:r>
            <a:r>
              <a:rPr lang="ca-ES" sz="1200" dirty="0"/>
              <a:t>: Immobiliari. Plantilla de 72 persones [Sant Just Desvern]</a:t>
            </a:r>
          </a:p>
          <a:p>
            <a:r>
              <a:rPr lang="ca-ES" sz="1200" b="1" dirty="0"/>
              <a:t>EAP Dreta Eixample, S.L.P.</a:t>
            </a:r>
            <a:r>
              <a:rPr lang="ca-ES" sz="1200" dirty="0"/>
              <a:t>: Atenció Primària de Salut. Plantilla de 73 persones [Barcelona]</a:t>
            </a:r>
          </a:p>
          <a:p>
            <a:r>
              <a:rPr lang="ca-ES" sz="1200" b="1" dirty="0" err="1"/>
              <a:t>Cirprotec</a:t>
            </a:r>
            <a:r>
              <a:rPr lang="ca-ES" sz="1200" b="1" dirty="0"/>
              <a:t>, S.L.</a:t>
            </a:r>
            <a:r>
              <a:rPr lang="ca-ES" sz="1200" dirty="0"/>
              <a:t>: Industrial, fabricant material elèctric contra llamps i sobretensions. Plantilla de 77 persones [Terrassa]</a:t>
            </a:r>
          </a:p>
          <a:p>
            <a:r>
              <a:rPr lang="ca-ES" sz="1200" b="1" dirty="0" err="1"/>
              <a:t>Creaciones</a:t>
            </a:r>
            <a:r>
              <a:rPr lang="ca-ES" sz="1200" b="1" dirty="0"/>
              <a:t> </a:t>
            </a:r>
            <a:r>
              <a:rPr lang="ca-ES" sz="1200" b="1" dirty="0" err="1"/>
              <a:t>Gráficas</a:t>
            </a:r>
            <a:r>
              <a:rPr lang="ca-ES" sz="1200" b="1" dirty="0"/>
              <a:t> CG, S.A.</a:t>
            </a:r>
            <a:r>
              <a:rPr lang="ca-ES" sz="1200" dirty="0"/>
              <a:t>: Arts Gràfiques. Plantilla de 80 persones [Barcelona]</a:t>
            </a:r>
          </a:p>
          <a:p>
            <a:r>
              <a:rPr lang="ca-ES" sz="1200" b="1" dirty="0"/>
              <a:t>Fundació Privada ASPRONIS</a:t>
            </a:r>
            <a:r>
              <a:rPr lang="ca-ES" sz="1200" dirty="0"/>
              <a:t>: Atenció a persones amb discapacitat. Plantilla de 160 persones [Malgrat de Mar]</a:t>
            </a:r>
          </a:p>
          <a:p>
            <a:r>
              <a:rPr lang="ca-ES" sz="1200" b="1" dirty="0"/>
              <a:t>Associació Alba</a:t>
            </a:r>
            <a:r>
              <a:rPr lang="ca-ES" sz="1200" dirty="0"/>
              <a:t>: Serveis educatius i socials. Plantilla de 195 persones [Tàrrega]</a:t>
            </a:r>
          </a:p>
          <a:p>
            <a:r>
              <a:rPr lang="ca-ES" sz="1200" b="1" dirty="0"/>
              <a:t>Ros 1, S.A.</a:t>
            </a:r>
            <a:r>
              <a:rPr lang="ca-ES" sz="1200" dirty="0"/>
              <a:t>: Fabricació de mobles. Plantilla de 201 persones [Artesa de Segre]</a:t>
            </a:r>
          </a:p>
          <a:p>
            <a:endParaRPr lang="ca-ES" sz="1200" dirty="0"/>
          </a:p>
          <a:p>
            <a:pPr lvl="0"/>
            <a:endParaRPr lang="ca-ES" sz="1200" dirty="0"/>
          </a:p>
        </p:txBody>
      </p:sp>
    </p:spTree>
    <p:extLst>
      <p:ext uri="{BB962C8B-B14F-4D97-AF65-F5344CB8AC3E}">
        <p14:creationId xmlns:p14="http://schemas.microsoft.com/office/powerpoint/2010/main" val="270825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10084</TotalTime>
  <Words>1843</Words>
  <Application>Microsoft Macintosh PowerPoint</Application>
  <PresentationFormat>Presentación en pantalla (4:3)</PresentationFormat>
  <Paragraphs>218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Una oportunitat per a les pimes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Resultat audiovisual de la participació de creaRSA.coop al programa RSE.Pime.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Josep Maria Canyelles</dc:creator>
  <cp:lastModifiedBy>marta</cp:lastModifiedBy>
  <cp:revision>191</cp:revision>
  <cp:lastPrinted>2015-05-11T06:46:03Z</cp:lastPrinted>
  <dcterms:created xsi:type="dcterms:W3CDTF">2014-09-06T08:56:12Z</dcterms:created>
  <dcterms:modified xsi:type="dcterms:W3CDTF">2019-07-03T13:02:33Z</dcterms:modified>
</cp:coreProperties>
</file>